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Poppins Bold" charset="1" panose="00000800000000000000"/>
      <p:regular r:id="rId45"/>
    </p:embeddedFont>
    <p:embeddedFont>
      <p:font typeface="Poppins Semi-Bold" charset="1" panose="00000700000000000000"/>
      <p:regular r:id="rId46"/>
    </p:embeddedFont>
    <p:embeddedFont>
      <p:font typeface="Inter" charset="1" panose="020B0502030000000004"/>
      <p:regular r:id="rId47"/>
    </p:embeddedFont>
    <p:embeddedFont>
      <p:font typeface="Canva Student Font" charset="1" panose="00000000000000000000"/>
      <p:regular r:id="rId48"/>
    </p:embeddedFont>
    <p:embeddedFont>
      <p:font typeface="Inter Bold" charset="1" panose="020B0802030000000004"/>
      <p:regular r:id="rId49"/>
    </p:embeddedFont>
    <p:embeddedFont>
      <p:font typeface="Poppins" charset="1" panose="00000500000000000000"/>
      <p:regular r:id="rId50"/>
    </p:embeddedFont>
    <p:embeddedFont>
      <p:font typeface="Livvic" charset="1" panose="00000000000000000000"/>
      <p:regular r:id="rId51"/>
    </p:embeddedFont>
    <p:embeddedFont>
      <p:font typeface="Canva Sans" charset="1" panose="020B0503030501040103"/>
      <p:regular r:id="rId52"/>
    </p:embeddedFont>
    <p:embeddedFont>
      <p:font typeface="Livvic Bold" charset="1" panose="00000000000000000000"/>
      <p:regular r:id="rId53"/>
    </p:embeddedFont>
    <p:embeddedFont>
      <p:font typeface="Poppins Italics" charset="1" panose="00000500000000000000"/>
      <p:regular r:id="rId54"/>
    </p:embeddedFont>
    <p:embeddedFont>
      <p:font typeface="Inter Semi-Bold" charset="1" panose="02000503000000020004"/>
      <p:regular r:id="rId55"/>
    </p:embeddedFont>
    <p:embeddedFont>
      <p:font typeface="Canva Sans Bold" charset="1" panose="020B08030305010401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2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2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2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2.pn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72.png" Type="http://schemas.openxmlformats.org/officeDocument/2006/relationships/image"/><Relationship Id="rId12" Target="../media/image7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84.png" Type="http://schemas.openxmlformats.org/officeDocument/2006/relationships/image"/><Relationship Id="rId13" Target="../media/image85.svg" Type="http://schemas.openxmlformats.org/officeDocument/2006/relationships/image"/><Relationship Id="rId14" Target="../media/image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3371" y="1605708"/>
            <a:ext cx="14887842" cy="8681292"/>
            <a:chOff x="0" y="0"/>
            <a:chExt cx="2306516" cy="1344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6516" cy="1344959"/>
            </a:xfrm>
            <a:custGeom>
              <a:avLst/>
              <a:gdLst/>
              <a:ahLst/>
              <a:cxnLst/>
              <a:rect r="r" b="b" t="t" l="l"/>
              <a:pathLst>
                <a:path h="1344959" w="2306516">
                  <a:moveTo>
                    <a:pt x="0" y="0"/>
                  </a:moveTo>
                  <a:lnTo>
                    <a:pt x="2306516" y="0"/>
                  </a:lnTo>
                  <a:lnTo>
                    <a:pt x="2306516" y="1344959"/>
                  </a:lnTo>
                  <a:lnTo>
                    <a:pt x="0" y="1344959"/>
                  </a:lnTo>
                  <a:close/>
                </a:path>
              </a:pathLst>
            </a:custGeom>
            <a:blipFill>
              <a:blip r:embed="rId2"/>
              <a:stretch>
                <a:fillRect l="-1832" t="0" r="-183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3211315" y="1499442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26383" y="4257231"/>
            <a:ext cx="8779852" cy="1111424"/>
            <a:chOff x="0" y="0"/>
            <a:chExt cx="2312389" cy="2927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2389" cy="292721"/>
            </a:xfrm>
            <a:custGeom>
              <a:avLst/>
              <a:gdLst/>
              <a:ahLst/>
              <a:cxnLst/>
              <a:rect r="r" b="b" t="t" l="l"/>
              <a:pathLst>
                <a:path h="292721" w="2312389">
                  <a:moveTo>
                    <a:pt x="0" y="0"/>
                  </a:moveTo>
                  <a:lnTo>
                    <a:pt x="2312389" y="0"/>
                  </a:lnTo>
                  <a:lnTo>
                    <a:pt x="2312389" y="292721"/>
                  </a:lnTo>
                  <a:lnTo>
                    <a:pt x="0" y="292721"/>
                  </a:lnTo>
                  <a:close/>
                </a:path>
              </a:pathLst>
            </a:custGeom>
            <a:solidFill>
              <a:srgbClr val="C7FF6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312389" cy="302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383" y="5140243"/>
            <a:ext cx="12230100" cy="3559882"/>
            <a:chOff x="0" y="0"/>
            <a:chExt cx="3221096" cy="9375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1096" cy="937582"/>
            </a:xfrm>
            <a:custGeom>
              <a:avLst/>
              <a:gdLst/>
              <a:ahLst/>
              <a:cxnLst/>
              <a:rect r="r" b="b" t="t" l="l"/>
              <a:pathLst>
                <a:path h="937582" w="3221096">
                  <a:moveTo>
                    <a:pt x="0" y="0"/>
                  </a:moveTo>
                  <a:lnTo>
                    <a:pt x="3221096" y="0"/>
                  </a:lnTo>
                  <a:lnTo>
                    <a:pt x="3221096" y="937582"/>
                  </a:lnTo>
                  <a:lnTo>
                    <a:pt x="0" y="937582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3221096" cy="947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04421" y="5558109"/>
            <a:ext cx="11589774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76168" indent="-788084" lvl="1">
              <a:lnSpc>
                <a:spcPts val="8760"/>
              </a:lnSpc>
              <a:buFont typeface="Arial"/>
              <a:buChar char="•"/>
            </a:pPr>
            <a:r>
              <a:rPr lang="en-US" b="true" sz="7300" spc="68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ACID-MEDIATED TUMOR GROWTH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235102" y="7708496"/>
            <a:ext cx="1405532" cy="1387643"/>
          </a:xfrm>
          <a:custGeom>
            <a:avLst/>
            <a:gdLst/>
            <a:ahLst/>
            <a:cxnLst/>
            <a:rect r="r" b="b" t="t" l="l"/>
            <a:pathLst>
              <a:path h="1387643" w="1405532">
                <a:moveTo>
                  <a:pt x="1405532" y="0"/>
                </a:moveTo>
                <a:lnTo>
                  <a:pt x="0" y="0"/>
                </a:lnTo>
                <a:lnTo>
                  <a:pt x="0" y="1387643"/>
                </a:lnTo>
                <a:lnTo>
                  <a:pt x="1405532" y="1387643"/>
                </a:lnTo>
                <a:lnTo>
                  <a:pt x="1405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82455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59485" y="2068059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133" y="224832"/>
            <a:ext cx="18087733" cy="1017435"/>
          </a:xfrm>
          <a:custGeom>
            <a:avLst/>
            <a:gdLst/>
            <a:ahLst/>
            <a:cxnLst/>
            <a:rect r="r" b="b" t="t" l="l"/>
            <a:pathLst>
              <a:path h="1017435" w="18087733">
                <a:moveTo>
                  <a:pt x="0" y="0"/>
                </a:moveTo>
                <a:lnTo>
                  <a:pt x="18087734" y="0"/>
                </a:lnTo>
                <a:lnTo>
                  <a:pt x="18087734" y="1017435"/>
                </a:lnTo>
                <a:lnTo>
                  <a:pt x="0" y="1017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11315" y="4557984"/>
            <a:ext cx="34976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 spc="4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3399" spc="4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athRi Team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041801"/>
            <a:ext cx="1660774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7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31011" y="2638720"/>
            <a:ext cx="7987426" cy="6896610"/>
          </a:xfrm>
          <a:custGeom>
            <a:avLst/>
            <a:gdLst/>
            <a:ahLst/>
            <a:cxnLst/>
            <a:rect r="r" b="b" t="t" l="l"/>
            <a:pathLst>
              <a:path h="6896610" w="7987426">
                <a:moveTo>
                  <a:pt x="0" y="0"/>
                </a:moveTo>
                <a:lnTo>
                  <a:pt x="7987426" y="0"/>
                </a:lnTo>
                <a:lnTo>
                  <a:pt x="7987426" y="6896610"/>
                </a:lnTo>
                <a:lnTo>
                  <a:pt x="0" y="6896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92" t="0" r="-209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62886" y="215760"/>
            <a:ext cx="1069820" cy="812940"/>
            <a:chOff x="0" y="0"/>
            <a:chExt cx="281763" cy="2141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  <a:r>
                <a:rPr lang="en-US" sz="4137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rPr>
                <a:t>FEM is a numerical method that solves complex differential equations by dividing a domain into smaller parts (elements) and approximating the solution over each element.</a:t>
              </a:r>
            </a:p>
            <a:p>
              <a:pPr algn="ctr">
                <a:lnSpc>
                  <a:spcPts val="5792"/>
                </a:lnSpc>
              </a:pPr>
              <a:r>
                <a:rPr lang="en-US" sz="4137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rPr>
                <a:t>🔹 Handles irregular shapes and complex boundaries</a:t>
              </a:r>
            </a:p>
            <a:p>
              <a:pPr algn="ctr">
                <a:lnSpc>
                  <a:spcPts val="5792"/>
                </a:lnSpc>
              </a:pPr>
              <a:r>
                <a:rPr lang="en-US" sz="4137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rPr>
                <a:t> 🔹 Transforms PDEs into solvable algebraic systems</a:t>
              </a:r>
            </a:p>
            <a:p>
              <a:pPr algn="ctr">
                <a:lnSpc>
                  <a:spcPts val="5792"/>
                </a:lnSpc>
              </a:pPr>
              <a:r>
                <a:rPr lang="en-US" sz="4137">
                  <a:solidFill>
                    <a:srgbClr val="000000"/>
                  </a:solidFill>
                  <a:latin typeface="Livvic"/>
                  <a:ea typeface="Livvic"/>
                  <a:cs typeface="Livvic"/>
                  <a:sym typeface="Livvic"/>
                </a:rPr>
                <a:t> </a:t>
              </a: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232301"/>
            <a:ext cx="1660774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Finite Element Method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1298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56274" y="215760"/>
            <a:ext cx="1069820" cy="812940"/>
            <a:chOff x="0" y="0"/>
            <a:chExt cx="281763" cy="214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051326"/>
            <a:ext cx="1660774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FEM workflow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7553" y="2841901"/>
            <a:ext cx="4557774" cy="3086100"/>
            <a:chOff x="0" y="0"/>
            <a:chExt cx="120040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0401" cy="812800"/>
            </a:xfrm>
            <a:custGeom>
              <a:avLst/>
              <a:gdLst/>
              <a:ahLst/>
              <a:cxnLst/>
              <a:rect r="r" b="b" t="t" l="l"/>
              <a:pathLst>
                <a:path h="812800" w="1200401">
                  <a:moveTo>
                    <a:pt x="86630" y="0"/>
                  </a:moveTo>
                  <a:lnTo>
                    <a:pt x="1113772" y="0"/>
                  </a:lnTo>
                  <a:cubicBezTo>
                    <a:pt x="1161616" y="0"/>
                    <a:pt x="1200401" y="38785"/>
                    <a:pt x="1200401" y="86630"/>
                  </a:cubicBezTo>
                  <a:lnTo>
                    <a:pt x="1200401" y="726170"/>
                  </a:lnTo>
                  <a:cubicBezTo>
                    <a:pt x="1200401" y="774015"/>
                    <a:pt x="1161616" y="812800"/>
                    <a:pt x="1113772" y="812800"/>
                  </a:cubicBezTo>
                  <a:lnTo>
                    <a:pt x="86630" y="812800"/>
                  </a:lnTo>
                  <a:cubicBezTo>
                    <a:pt x="38785" y="812800"/>
                    <a:pt x="0" y="774015"/>
                    <a:pt x="0" y="726170"/>
                  </a:cubicBezTo>
                  <a:lnTo>
                    <a:pt x="0" y="86630"/>
                  </a:lnTo>
                  <a:cubicBezTo>
                    <a:pt x="0" y="38785"/>
                    <a:pt x="38785" y="0"/>
                    <a:pt x="86630" y="0"/>
                  </a:cubicBez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0040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sz="3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Domain </a:t>
              </a:r>
            </a:p>
            <a:p>
              <a:pPr algn="ctr">
                <a:lnSpc>
                  <a:spcPts val="3719"/>
                </a:lnSpc>
              </a:pPr>
              <a:r>
                <a:rPr lang="en-US" sz="3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DIscretization</a:t>
              </a:r>
            </a:p>
            <a:p>
              <a:pPr algn="ctr">
                <a:lnSpc>
                  <a:spcPts val="3719"/>
                </a:lnSpc>
              </a:pPr>
            </a:p>
            <a:p>
              <a:pPr algn="ctr">
                <a:lnSpc>
                  <a:spcPts val="3719"/>
                </a:lnSpc>
              </a:pPr>
            </a:p>
            <a:p>
              <a:pPr algn="ctr">
                <a:lnSpc>
                  <a:spcPts val="3719"/>
                </a:lnSpc>
              </a:pPr>
              <a:r>
                <a:rPr lang="en-US" sz="3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Nodes and Elements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59700" y="2741784"/>
            <a:ext cx="4314398" cy="3086100"/>
            <a:chOff x="0" y="0"/>
            <a:chExt cx="1136302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6302" cy="812800"/>
            </a:xfrm>
            <a:custGeom>
              <a:avLst/>
              <a:gdLst/>
              <a:ahLst/>
              <a:cxnLst/>
              <a:rect r="r" b="b" t="t" l="l"/>
              <a:pathLst>
                <a:path h="812800" w="1136302">
                  <a:moveTo>
                    <a:pt x="91516" y="0"/>
                  </a:moveTo>
                  <a:lnTo>
                    <a:pt x="1044786" y="0"/>
                  </a:lnTo>
                  <a:cubicBezTo>
                    <a:pt x="1095329" y="0"/>
                    <a:pt x="1136302" y="40973"/>
                    <a:pt x="1136302" y="91516"/>
                  </a:cubicBezTo>
                  <a:lnTo>
                    <a:pt x="1136302" y="721284"/>
                  </a:lnTo>
                  <a:cubicBezTo>
                    <a:pt x="1136302" y="745555"/>
                    <a:pt x="1126661" y="768833"/>
                    <a:pt x="1109498" y="785995"/>
                  </a:cubicBezTo>
                  <a:cubicBezTo>
                    <a:pt x="1092335" y="803158"/>
                    <a:pt x="1069058" y="812800"/>
                    <a:pt x="1044786" y="812800"/>
                  </a:cubicBezTo>
                  <a:lnTo>
                    <a:pt x="91516" y="812800"/>
                  </a:lnTo>
                  <a:cubicBezTo>
                    <a:pt x="40973" y="812800"/>
                    <a:pt x="0" y="771827"/>
                    <a:pt x="0" y="721284"/>
                  </a:cubicBezTo>
                  <a:lnTo>
                    <a:pt x="0" y="91516"/>
                  </a:lnTo>
                  <a:cubicBezTo>
                    <a:pt x="0" y="40973"/>
                    <a:pt x="40973" y="0"/>
                    <a:pt x="91516" y="0"/>
                  </a:cubicBez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36302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416440" y="4140969"/>
            <a:ext cx="0" cy="896357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5729360" y="440400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230479" y="5904084"/>
            <a:ext cx="9928417" cy="3550389"/>
          </a:xfrm>
          <a:custGeom>
            <a:avLst/>
            <a:gdLst/>
            <a:ahLst/>
            <a:cxnLst/>
            <a:rect r="r" b="b" t="t" l="l"/>
            <a:pathLst>
              <a:path h="3550389" w="9928417">
                <a:moveTo>
                  <a:pt x="0" y="0"/>
                </a:moveTo>
                <a:lnTo>
                  <a:pt x="9928417" y="0"/>
                </a:lnTo>
                <a:lnTo>
                  <a:pt x="9928417" y="3550389"/>
                </a:lnTo>
                <a:lnTo>
                  <a:pt x="0" y="355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299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087217" y="2841901"/>
            <a:ext cx="4214940" cy="1248676"/>
          </a:xfrm>
          <a:custGeom>
            <a:avLst/>
            <a:gdLst/>
            <a:ahLst/>
            <a:cxnLst/>
            <a:rect r="r" b="b" t="t" l="l"/>
            <a:pathLst>
              <a:path h="1248676" w="4214940">
                <a:moveTo>
                  <a:pt x="0" y="0"/>
                </a:moveTo>
                <a:lnTo>
                  <a:pt x="4214940" y="0"/>
                </a:lnTo>
                <a:lnTo>
                  <a:pt x="4214940" y="1248677"/>
                </a:lnTo>
                <a:lnTo>
                  <a:pt x="0" y="1248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21600" y="3055622"/>
            <a:ext cx="431439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Weak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Formulation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21600" y="4560572"/>
            <a:ext cx="431439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Multiply PDE by test function and integrate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756274" y="215760"/>
            <a:ext cx="1069820" cy="812940"/>
            <a:chOff x="0" y="0"/>
            <a:chExt cx="281763" cy="2141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051326"/>
            <a:ext cx="1660774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FEM workflow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7553" y="2841901"/>
            <a:ext cx="4557774" cy="3086100"/>
            <a:chOff x="0" y="0"/>
            <a:chExt cx="120040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0401" cy="812800"/>
            </a:xfrm>
            <a:custGeom>
              <a:avLst/>
              <a:gdLst/>
              <a:ahLst/>
              <a:cxnLst/>
              <a:rect r="r" b="b" t="t" l="l"/>
              <a:pathLst>
                <a:path h="812800" w="1200401">
                  <a:moveTo>
                    <a:pt x="86630" y="0"/>
                  </a:moveTo>
                  <a:lnTo>
                    <a:pt x="1113772" y="0"/>
                  </a:lnTo>
                  <a:cubicBezTo>
                    <a:pt x="1161616" y="0"/>
                    <a:pt x="1200401" y="38785"/>
                    <a:pt x="1200401" y="86630"/>
                  </a:cubicBezTo>
                  <a:lnTo>
                    <a:pt x="1200401" y="726170"/>
                  </a:lnTo>
                  <a:cubicBezTo>
                    <a:pt x="1200401" y="774015"/>
                    <a:pt x="1161616" y="812800"/>
                    <a:pt x="1113772" y="812800"/>
                  </a:cubicBezTo>
                  <a:lnTo>
                    <a:pt x="86630" y="812800"/>
                  </a:lnTo>
                  <a:cubicBezTo>
                    <a:pt x="38785" y="812800"/>
                    <a:pt x="0" y="774015"/>
                    <a:pt x="0" y="726170"/>
                  </a:cubicBezTo>
                  <a:lnTo>
                    <a:pt x="0" y="86630"/>
                  </a:lnTo>
                  <a:cubicBezTo>
                    <a:pt x="0" y="38785"/>
                    <a:pt x="38785" y="0"/>
                    <a:pt x="86630" y="0"/>
                  </a:cubicBez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0040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21600" y="2841901"/>
            <a:ext cx="4314398" cy="3086100"/>
            <a:chOff x="0" y="0"/>
            <a:chExt cx="1136302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6302" cy="812800"/>
            </a:xfrm>
            <a:custGeom>
              <a:avLst/>
              <a:gdLst/>
              <a:ahLst/>
              <a:cxnLst/>
              <a:rect r="r" b="b" t="t" l="l"/>
              <a:pathLst>
                <a:path h="812800" w="1136302">
                  <a:moveTo>
                    <a:pt x="91516" y="0"/>
                  </a:moveTo>
                  <a:lnTo>
                    <a:pt x="1044786" y="0"/>
                  </a:lnTo>
                  <a:cubicBezTo>
                    <a:pt x="1095329" y="0"/>
                    <a:pt x="1136302" y="40973"/>
                    <a:pt x="1136302" y="91516"/>
                  </a:cubicBezTo>
                  <a:lnTo>
                    <a:pt x="1136302" y="721284"/>
                  </a:lnTo>
                  <a:cubicBezTo>
                    <a:pt x="1136302" y="745555"/>
                    <a:pt x="1126661" y="768833"/>
                    <a:pt x="1109498" y="785995"/>
                  </a:cubicBezTo>
                  <a:cubicBezTo>
                    <a:pt x="1092335" y="803158"/>
                    <a:pt x="1069058" y="812800"/>
                    <a:pt x="1044786" y="812800"/>
                  </a:cubicBezTo>
                  <a:lnTo>
                    <a:pt x="91516" y="812800"/>
                  </a:lnTo>
                  <a:cubicBezTo>
                    <a:pt x="40973" y="812800"/>
                    <a:pt x="0" y="771827"/>
                    <a:pt x="0" y="721284"/>
                  </a:cubicBezTo>
                  <a:lnTo>
                    <a:pt x="0" y="91516"/>
                  </a:lnTo>
                  <a:cubicBezTo>
                    <a:pt x="0" y="40973"/>
                    <a:pt x="40973" y="0"/>
                    <a:pt x="91516" y="0"/>
                  </a:cubicBez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36302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5729360" y="440400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3235132" y="6562706"/>
            <a:ext cx="11495962" cy="1152252"/>
          </a:xfrm>
          <a:custGeom>
            <a:avLst/>
            <a:gdLst/>
            <a:ahLst/>
            <a:cxnLst/>
            <a:rect r="r" b="b" t="t" l="l"/>
            <a:pathLst>
              <a:path h="1152252" w="11495962">
                <a:moveTo>
                  <a:pt x="0" y="0"/>
                </a:moveTo>
                <a:lnTo>
                  <a:pt x="11495962" y="0"/>
                </a:lnTo>
                <a:lnTo>
                  <a:pt x="11495962" y="1152252"/>
                </a:lnTo>
                <a:lnTo>
                  <a:pt x="0" y="115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746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28853" y="7888573"/>
            <a:ext cx="4078656" cy="1646757"/>
          </a:xfrm>
          <a:custGeom>
            <a:avLst/>
            <a:gdLst/>
            <a:ahLst/>
            <a:cxnLst/>
            <a:rect r="r" b="b" t="t" l="l"/>
            <a:pathLst>
              <a:path h="1646757" w="4078656">
                <a:moveTo>
                  <a:pt x="0" y="0"/>
                </a:moveTo>
                <a:lnTo>
                  <a:pt x="4078656" y="0"/>
                </a:lnTo>
                <a:lnTo>
                  <a:pt x="4078656" y="1646757"/>
                </a:lnTo>
                <a:lnTo>
                  <a:pt x="0" y="1646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21052" y="3013351"/>
            <a:ext cx="4314398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Element Assembly and application of BC’S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23246" y="3139782"/>
            <a:ext cx="3911106" cy="24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  <a:spcBef>
                <a:spcPct val="0"/>
              </a:spcBef>
            </a:pPr>
            <a:r>
              <a:rPr lang="en-US" sz="40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Solve linear system using LU decomposition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756274" y="215760"/>
            <a:ext cx="1069820" cy="812940"/>
            <a:chOff x="0" y="0"/>
            <a:chExt cx="281763" cy="2141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051326"/>
            <a:ext cx="1660774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Finite Element Method Results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3978" y="2757732"/>
            <a:ext cx="7962208" cy="6628538"/>
          </a:xfrm>
          <a:custGeom>
            <a:avLst/>
            <a:gdLst/>
            <a:ahLst/>
            <a:cxnLst/>
            <a:rect r="r" b="b" t="t" l="l"/>
            <a:pathLst>
              <a:path h="6628538" w="7962208">
                <a:moveTo>
                  <a:pt x="0" y="0"/>
                </a:moveTo>
                <a:lnTo>
                  <a:pt x="7962208" y="0"/>
                </a:lnTo>
                <a:lnTo>
                  <a:pt x="7962208" y="6628538"/>
                </a:lnTo>
                <a:lnTo>
                  <a:pt x="0" y="662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94661" y="4380539"/>
            <a:ext cx="7664639" cy="28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6"/>
              </a:lnSpc>
            </a:pPr>
            <a:r>
              <a:rPr lang="en-US" sz="3268">
                <a:solidFill>
                  <a:srgbClr val="1F3F28"/>
                </a:solidFill>
                <a:latin typeface="Canva Sans"/>
                <a:ea typeface="Canva Sans"/>
                <a:cs typeface="Canva Sans"/>
                <a:sym typeface="Canva Sans"/>
              </a:rPr>
              <a:t>Similar trend to MOL</a:t>
            </a:r>
          </a:p>
          <a:p>
            <a:pPr algn="ctr">
              <a:lnSpc>
                <a:spcPts val="4576"/>
              </a:lnSpc>
            </a:pPr>
          </a:p>
          <a:p>
            <a:pPr algn="ctr">
              <a:lnSpc>
                <a:spcPts val="4576"/>
              </a:lnSpc>
            </a:pPr>
          </a:p>
          <a:p>
            <a:pPr algn="ctr">
              <a:lnSpc>
                <a:spcPts val="4576"/>
              </a:lnSpc>
            </a:pPr>
            <a:r>
              <a:rPr lang="en-US" sz="3268">
                <a:solidFill>
                  <a:srgbClr val="1F3F28"/>
                </a:solidFill>
                <a:latin typeface="Canva Sans"/>
                <a:ea typeface="Canva Sans"/>
                <a:cs typeface="Canva Sans"/>
                <a:sym typeface="Canva Sans"/>
              </a:rPr>
              <a:t>Can we consider this an acceptable solution?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756274" y="215760"/>
            <a:ext cx="1069820" cy="812940"/>
            <a:chOff x="0" y="0"/>
            <a:chExt cx="281763" cy="2141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75909" y="8058150"/>
            <a:ext cx="7713587" cy="1261032"/>
          </a:xfrm>
          <a:custGeom>
            <a:avLst/>
            <a:gdLst/>
            <a:ahLst/>
            <a:cxnLst/>
            <a:rect r="r" b="b" t="t" l="l"/>
            <a:pathLst>
              <a:path h="1261032" w="7713587">
                <a:moveTo>
                  <a:pt x="0" y="0"/>
                </a:moveTo>
                <a:lnTo>
                  <a:pt x="7713587" y="0"/>
                </a:lnTo>
                <a:lnTo>
                  <a:pt x="7713587" y="1261032"/>
                </a:lnTo>
                <a:lnTo>
                  <a:pt x="0" y="1261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5873" y="2193102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Crank-Nicholson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8940" y="5114925"/>
            <a:ext cx="7389172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numerical technique for solving time-dependent partial differential equations. </a:t>
            </a:r>
          </a:p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works by averaging the results of the forward and backward Euler methods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29152" y="3976629"/>
            <a:ext cx="298658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0788" y="3976629"/>
            <a:ext cx="570705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characteristics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79730" y="5570435"/>
            <a:ext cx="738917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Unconditionally Stable</a:t>
            </a:r>
          </a:p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 order accuracy in time</a:t>
            </a:r>
          </a:p>
          <a:p>
            <a:pPr algn="l" marL="690877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Implicit in nature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900364" y="297012"/>
            <a:ext cx="2572144" cy="731688"/>
            <a:chOff x="0" y="0"/>
            <a:chExt cx="677437" cy="1927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7437" cy="192708"/>
            </a:xfrm>
            <a:custGeom>
              <a:avLst/>
              <a:gdLst/>
              <a:ahLst/>
              <a:cxnLst/>
              <a:rect r="r" b="b" t="t" l="l"/>
              <a:pathLst>
                <a:path h="192708" w="677437">
                  <a:moveTo>
                    <a:pt x="0" y="0"/>
                  </a:moveTo>
                  <a:lnTo>
                    <a:pt x="677437" y="0"/>
                  </a:lnTo>
                  <a:lnTo>
                    <a:pt x="677437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677437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7324353" y="5548286"/>
            <a:ext cx="19050" cy="39869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914811"/>
            <a:ext cx="4241479" cy="1417306"/>
          </a:xfrm>
          <a:custGeom>
            <a:avLst/>
            <a:gdLst/>
            <a:ahLst/>
            <a:cxnLst/>
            <a:rect r="r" b="b" t="t" l="l"/>
            <a:pathLst>
              <a:path h="1417306" w="4241479">
                <a:moveTo>
                  <a:pt x="0" y="0"/>
                </a:moveTo>
                <a:lnTo>
                  <a:pt x="4241479" y="0"/>
                </a:lnTo>
                <a:lnTo>
                  <a:pt x="4241479" y="1417306"/>
                </a:lnTo>
                <a:lnTo>
                  <a:pt x="0" y="1417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46" t="-30914" r="-2073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2240" y="7845314"/>
            <a:ext cx="6194894" cy="1412986"/>
          </a:xfrm>
          <a:custGeom>
            <a:avLst/>
            <a:gdLst/>
            <a:ahLst/>
            <a:cxnLst/>
            <a:rect r="r" b="b" t="t" l="l"/>
            <a:pathLst>
              <a:path h="1412986" w="6194894">
                <a:moveTo>
                  <a:pt x="0" y="0"/>
                </a:moveTo>
                <a:lnTo>
                  <a:pt x="6194894" y="0"/>
                </a:lnTo>
                <a:lnTo>
                  <a:pt x="6194894" y="1412986"/>
                </a:lnTo>
                <a:lnTo>
                  <a:pt x="0" y="1412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52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60622" y="5783993"/>
            <a:ext cx="9698678" cy="3311156"/>
          </a:xfrm>
          <a:custGeom>
            <a:avLst/>
            <a:gdLst/>
            <a:ahLst/>
            <a:cxnLst/>
            <a:rect r="r" b="b" t="t" l="l"/>
            <a:pathLst>
              <a:path h="3311156" w="9698678">
                <a:moveTo>
                  <a:pt x="0" y="0"/>
                </a:moveTo>
                <a:lnTo>
                  <a:pt x="9698678" y="0"/>
                </a:lnTo>
                <a:lnTo>
                  <a:pt x="9698678" y="3311157"/>
                </a:lnTo>
                <a:lnTo>
                  <a:pt x="0" y="3311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106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611414" y="6066373"/>
            <a:ext cx="1114181" cy="11141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45873" y="2193102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Crank-Nicholson Method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45873" y="3213033"/>
            <a:ext cx="96532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Approaching spherical coordinates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7404" y="4439588"/>
            <a:ext cx="484456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Discretize radial diffusion operator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85380" y="4648200"/>
            <a:ext cx="520623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Obtain Tridiagonal matrix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36023" y="6290982"/>
            <a:ext cx="664964" cy="66496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45560" y="6400519"/>
            <a:ext cx="445889" cy="44588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575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170888" y="7321439"/>
            <a:ext cx="199523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  <a:spcBef>
                <a:spcPct val="0"/>
              </a:spcBef>
            </a:pPr>
            <a:r>
              <a:rPr lang="en-US" b="true" sz="24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FVM (shell)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6900364" y="297012"/>
            <a:ext cx="2572144" cy="731688"/>
            <a:chOff x="0" y="0"/>
            <a:chExt cx="677437" cy="1927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7437" cy="192708"/>
            </a:xfrm>
            <a:custGeom>
              <a:avLst/>
              <a:gdLst/>
              <a:ahLst/>
              <a:cxnLst/>
              <a:rect r="r" b="b" t="t" l="l"/>
              <a:pathLst>
                <a:path h="192708" w="677437">
                  <a:moveTo>
                    <a:pt x="0" y="0"/>
                  </a:moveTo>
                  <a:lnTo>
                    <a:pt x="677437" y="0"/>
                  </a:lnTo>
                  <a:lnTo>
                    <a:pt x="677437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677437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70334" y="6665597"/>
            <a:ext cx="7689351" cy="1325812"/>
          </a:xfrm>
          <a:custGeom>
            <a:avLst/>
            <a:gdLst/>
            <a:ahLst/>
            <a:cxnLst/>
            <a:rect r="r" b="b" t="t" l="l"/>
            <a:pathLst>
              <a:path h="1325812" w="7689351">
                <a:moveTo>
                  <a:pt x="0" y="0"/>
                </a:moveTo>
                <a:lnTo>
                  <a:pt x="7689350" y="0"/>
                </a:lnTo>
                <a:lnTo>
                  <a:pt x="7689350" y="1325812"/>
                </a:lnTo>
                <a:lnTo>
                  <a:pt x="0" y="1325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88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5873" y="2193102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Crank-Nicholson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5873" y="3065147"/>
            <a:ext cx="96532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Approaching spherical coordinates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50224" y="3827147"/>
            <a:ext cx="484456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Time Stepping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5726" y="4881563"/>
            <a:ext cx="484456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Normal cell update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6663" y="4617722"/>
            <a:ext cx="484456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  <a:spcBef>
                <a:spcPct val="0"/>
              </a:spcBef>
            </a:pPr>
            <a:r>
              <a:rPr lang="en-US" b="true" sz="30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Tumor cell/Excess lactic acid update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8028" y="5938837"/>
            <a:ext cx="614023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30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We use an explicit predictor-corrector approach:</a:t>
            </a:r>
          </a:p>
          <a:p>
            <a:pPr algn="ctr">
              <a:lnSpc>
                <a:spcPts val="3683"/>
              </a:lnSpc>
            </a:pPr>
          </a:p>
          <a:p>
            <a:pPr algn="ctr">
              <a:lnSpc>
                <a:spcPts val="3683"/>
              </a:lnSpc>
            </a:pPr>
            <a:r>
              <a:rPr lang="en-US" sz="30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30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Predict with forward Euler </a:t>
            </a:r>
          </a:p>
          <a:p>
            <a:pPr algn="ctr">
              <a:lnSpc>
                <a:spcPts val="3683"/>
              </a:lnSpc>
            </a:pPr>
            <a:r>
              <a:rPr lang="en-US" sz="30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2. Correct with trapezoidal averaging</a:t>
            </a:r>
          </a:p>
          <a:p>
            <a:pPr algn="ctr">
              <a:lnSpc>
                <a:spcPts val="3683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900364" y="297012"/>
            <a:ext cx="2572144" cy="731688"/>
            <a:chOff x="0" y="0"/>
            <a:chExt cx="677437" cy="1927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7437" cy="192708"/>
            </a:xfrm>
            <a:custGeom>
              <a:avLst/>
              <a:gdLst/>
              <a:ahLst/>
              <a:cxnLst/>
              <a:rect r="r" b="b" t="t" l="l"/>
              <a:pathLst>
                <a:path h="192708" w="677437">
                  <a:moveTo>
                    <a:pt x="0" y="0"/>
                  </a:moveTo>
                  <a:lnTo>
                    <a:pt x="677437" y="0"/>
                  </a:lnTo>
                  <a:lnTo>
                    <a:pt x="677437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77437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7909" y="2222829"/>
            <a:ext cx="9154931" cy="7312501"/>
          </a:xfrm>
          <a:custGeom>
            <a:avLst/>
            <a:gdLst/>
            <a:ahLst/>
            <a:cxnLst/>
            <a:rect r="r" b="b" t="t" l="l"/>
            <a:pathLst>
              <a:path h="7312501" w="9154931">
                <a:moveTo>
                  <a:pt x="0" y="0"/>
                </a:moveTo>
                <a:lnTo>
                  <a:pt x="9154931" y="0"/>
                </a:lnTo>
                <a:lnTo>
                  <a:pt x="9154931" y="7312501"/>
                </a:lnTo>
                <a:lnTo>
                  <a:pt x="0" y="731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10583" y="2990005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Crank-Nicholson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00482" y="3667905"/>
            <a:ext cx="484456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  <a:spcBef>
                <a:spcPct val="0"/>
              </a:spcBef>
            </a:pPr>
            <a:r>
              <a:rPr lang="en-US" b="true" sz="36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6500" y="5560910"/>
            <a:ext cx="6012531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2327" indent="-396163" lvl="1">
              <a:lnSpc>
                <a:spcPts val="4403"/>
              </a:lnSpc>
              <a:buFont typeface="Arial"/>
              <a:buChar char="•"/>
            </a:pPr>
            <a:r>
              <a:rPr lang="en-US" b="true" sz="36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Very similar results to MOL</a:t>
            </a:r>
          </a:p>
          <a:p>
            <a:pPr algn="ctr" marL="792327" indent="-396163" lvl="1">
              <a:lnSpc>
                <a:spcPts val="4403"/>
              </a:lnSpc>
              <a:buFont typeface="Arial"/>
              <a:buChar char="•"/>
            </a:pPr>
            <a:r>
              <a:rPr lang="en-US" b="true" sz="36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Follows an identical trend to MOL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900364" y="297012"/>
            <a:ext cx="2572144" cy="731688"/>
            <a:chOff x="0" y="0"/>
            <a:chExt cx="677437" cy="1927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7437" cy="192708"/>
            </a:xfrm>
            <a:custGeom>
              <a:avLst/>
              <a:gdLst/>
              <a:ahLst/>
              <a:cxnLst/>
              <a:rect r="r" b="b" t="t" l="l"/>
              <a:pathLst>
                <a:path h="192708" w="677437">
                  <a:moveTo>
                    <a:pt x="0" y="0"/>
                  </a:moveTo>
                  <a:lnTo>
                    <a:pt x="677437" y="0"/>
                  </a:lnTo>
                  <a:lnTo>
                    <a:pt x="677437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77437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8421" y="9558066"/>
            <a:ext cx="6624724" cy="1457867"/>
            <a:chOff x="0" y="0"/>
            <a:chExt cx="1744783" cy="383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3998" y="2042137"/>
            <a:ext cx="516484" cy="501544"/>
            <a:chOff x="0" y="0"/>
            <a:chExt cx="136029" cy="1320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422940" y="1704499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2"/>
                </a:lnTo>
                <a:lnTo>
                  <a:pt x="0" y="329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94309" y="1631421"/>
            <a:ext cx="8362059" cy="3880285"/>
            <a:chOff x="0" y="0"/>
            <a:chExt cx="2914879" cy="1352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14879" cy="1352605"/>
            </a:xfrm>
            <a:custGeom>
              <a:avLst/>
              <a:gdLst/>
              <a:ahLst/>
              <a:cxnLst/>
              <a:rect r="r" b="b" t="t" l="l"/>
              <a:pathLst>
                <a:path h="1352605" w="2914879">
                  <a:moveTo>
                    <a:pt x="27775" y="0"/>
                  </a:moveTo>
                  <a:lnTo>
                    <a:pt x="2887104" y="0"/>
                  </a:lnTo>
                  <a:cubicBezTo>
                    <a:pt x="2894470" y="0"/>
                    <a:pt x="2901535" y="2926"/>
                    <a:pt x="2906744" y="8135"/>
                  </a:cubicBezTo>
                  <a:cubicBezTo>
                    <a:pt x="2911952" y="13344"/>
                    <a:pt x="2914879" y="20409"/>
                    <a:pt x="2914879" y="27775"/>
                  </a:cubicBezTo>
                  <a:lnTo>
                    <a:pt x="2914879" y="1324830"/>
                  </a:lnTo>
                  <a:cubicBezTo>
                    <a:pt x="2914879" y="1332196"/>
                    <a:pt x="2911952" y="1339261"/>
                    <a:pt x="2906744" y="1344470"/>
                  </a:cubicBezTo>
                  <a:cubicBezTo>
                    <a:pt x="2901535" y="1349678"/>
                    <a:pt x="2894470" y="1352605"/>
                    <a:pt x="2887104" y="1352605"/>
                  </a:cubicBezTo>
                  <a:lnTo>
                    <a:pt x="27775" y="1352605"/>
                  </a:lnTo>
                  <a:cubicBezTo>
                    <a:pt x="20409" y="1352605"/>
                    <a:pt x="13344" y="1349678"/>
                    <a:pt x="8135" y="1344470"/>
                  </a:cubicBezTo>
                  <a:cubicBezTo>
                    <a:pt x="2926" y="1339261"/>
                    <a:pt x="0" y="1332196"/>
                    <a:pt x="0" y="1324830"/>
                  </a:cubicBezTo>
                  <a:lnTo>
                    <a:pt x="0" y="27775"/>
                  </a:lnTo>
                  <a:cubicBezTo>
                    <a:pt x="0" y="20409"/>
                    <a:pt x="2926" y="13344"/>
                    <a:pt x="8135" y="8135"/>
                  </a:cubicBezTo>
                  <a:cubicBezTo>
                    <a:pt x="13344" y="2926"/>
                    <a:pt x="20409" y="0"/>
                    <a:pt x="27775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914879" cy="138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05166" y="1908451"/>
            <a:ext cx="8962427" cy="3404714"/>
          </a:xfrm>
          <a:custGeom>
            <a:avLst/>
            <a:gdLst/>
            <a:ahLst/>
            <a:cxnLst/>
            <a:rect r="r" b="b" t="t" l="l"/>
            <a:pathLst>
              <a:path h="3404714" w="8962427">
                <a:moveTo>
                  <a:pt x="0" y="0"/>
                </a:moveTo>
                <a:lnTo>
                  <a:pt x="8962428" y="0"/>
                </a:lnTo>
                <a:lnTo>
                  <a:pt x="8962428" y="3404715"/>
                </a:lnTo>
                <a:lnTo>
                  <a:pt x="0" y="3404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203" r="0" b="-579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151694" y="8826610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8724" y="2005576"/>
            <a:ext cx="547439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Why Use PINNs Instead of </a:t>
            </a:r>
          </a:p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Methods?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590312"/>
            <a:ext cx="30801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Loss FUNCTION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058926" y="6278489"/>
            <a:ext cx="8454909" cy="905842"/>
            <a:chOff x="0" y="0"/>
            <a:chExt cx="2947245" cy="3157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47245" cy="315762"/>
            </a:xfrm>
            <a:custGeom>
              <a:avLst/>
              <a:gdLst/>
              <a:ahLst/>
              <a:cxnLst/>
              <a:rect r="r" b="b" t="t" l="l"/>
              <a:pathLst>
                <a:path h="315762" w="2947245">
                  <a:moveTo>
                    <a:pt x="34796" y="0"/>
                  </a:moveTo>
                  <a:lnTo>
                    <a:pt x="2912449" y="0"/>
                  </a:lnTo>
                  <a:cubicBezTo>
                    <a:pt x="2931666" y="0"/>
                    <a:pt x="2947245" y="15578"/>
                    <a:pt x="2947245" y="34796"/>
                  </a:cubicBezTo>
                  <a:lnTo>
                    <a:pt x="2947245" y="280967"/>
                  </a:lnTo>
                  <a:cubicBezTo>
                    <a:pt x="2947245" y="290195"/>
                    <a:pt x="2943579" y="299045"/>
                    <a:pt x="2937053" y="305571"/>
                  </a:cubicBezTo>
                  <a:cubicBezTo>
                    <a:pt x="2930528" y="312096"/>
                    <a:pt x="2921678" y="315762"/>
                    <a:pt x="2912449" y="315762"/>
                  </a:cubicBezTo>
                  <a:lnTo>
                    <a:pt x="34796" y="315762"/>
                  </a:lnTo>
                  <a:cubicBezTo>
                    <a:pt x="15578" y="315762"/>
                    <a:pt x="0" y="300184"/>
                    <a:pt x="0" y="280967"/>
                  </a:cubicBezTo>
                  <a:lnTo>
                    <a:pt x="0" y="34796"/>
                  </a:lnTo>
                  <a:cubicBezTo>
                    <a:pt x="0" y="15578"/>
                    <a:pt x="15578" y="0"/>
                    <a:pt x="34796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947245" cy="344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6409462"/>
            <a:ext cx="8799567" cy="677912"/>
          </a:xfrm>
          <a:custGeom>
            <a:avLst/>
            <a:gdLst/>
            <a:ahLst/>
            <a:cxnLst/>
            <a:rect r="r" b="b" t="t" l="l"/>
            <a:pathLst>
              <a:path h="677912" w="8799567">
                <a:moveTo>
                  <a:pt x="0" y="0"/>
                </a:moveTo>
                <a:lnTo>
                  <a:pt x="8799567" y="0"/>
                </a:lnTo>
                <a:lnTo>
                  <a:pt x="8799567" y="677912"/>
                </a:lnTo>
                <a:lnTo>
                  <a:pt x="0" y="67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840982" y="2174638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193456" y="7489131"/>
            <a:ext cx="6334387" cy="919068"/>
            <a:chOff x="0" y="0"/>
            <a:chExt cx="2208065" cy="320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08065" cy="320372"/>
            </a:xfrm>
            <a:custGeom>
              <a:avLst/>
              <a:gdLst/>
              <a:ahLst/>
              <a:cxnLst/>
              <a:rect r="r" b="b" t="t" l="l"/>
              <a:pathLst>
                <a:path h="320372" w="2208065">
                  <a:moveTo>
                    <a:pt x="46444" y="0"/>
                  </a:moveTo>
                  <a:lnTo>
                    <a:pt x="2161622" y="0"/>
                  </a:lnTo>
                  <a:cubicBezTo>
                    <a:pt x="2187272" y="0"/>
                    <a:pt x="2208065" y="20794"/>
                    <a:pt x="2208065" y="46444"/>
                  </a:cubicBezTo>
                  <a:lnTo>
                    <a:pt x="2208065" y="273929"/>
                  </a:lnTo>
                  <a:cubicBezTo>
                    <a:pt x="2208065" y="299579"/>
                    <a:pt x="2187272" y="320372"/>
                    <a:pt x="2161622" y="320372"/>
                  </a:cubicBezTo>
                  <a:lnTo>
                    <a:pt x="46444" y="320372"/>
                  </a:lnTo>
                  <a:cubicBezTo>
                    <a:pt x="20794" y="320372"/>
                    <a:pt x="0" y="299579"/>
                    <a:pt x="0" y="273929"/>
                  </a:cubicBezTo>
                  <a:lnTo>
                    <a:pt x="0" y="46444"/>
                  </a:lnTo>
                  <a:cubicBezTo>
                    <a:pt x="0" y="20794"/>
                    <a:pt x="20794" y="0"/>
                    <a:pt x="46444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208065" cy="348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761167" y="7489131"/>
            <a:ext cx="5228342" cy="798730"/>
          </a:xfrm>
          <a:custGeom>
            <a:avLst/>
            <a:gdLst/>
            <a:ahLst/>
            <a:cxnLst/>
            <a:rect r="r" b="b" t="t" l="l"/>
            <a:pathLst>
              <a:path h="798730" w="5228342">
                <a:moveTo>
                  <a:pt x="0" y="0"/>
                </a:moveTo>
                <a:lnTo>
                  <a:pt x="5228342" y="0"/>
                </a:lnTo>
                <a:lnTo>
                  <a:pt x="5228342" y="798731"/>
                </a:lnTo>
                <a:lnTo>
                  <a:pt x="0" y="798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0197" r="0" b="-60504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248940" y="3701026"/>
            <a:ext cx="7556227" cy="5323135"/>
            <a:chOff x="0" y="0"/>
            <a:chExt cx="2633979" cy="18555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33979" cy="1855559"/>
            </a:xfrm>
            <a:custGeom>
              <a:avLst/>
              <a:gdLst/>
              <a:ahLst/>
              <a:cxnLst/>
              <a:rect r="r" b="b" t="t" l="l"/>
              <a:pathLst>
                <a:path h="1855559" w="2633979">
                  <a:moveTo>
                    <a:pt x="38934" y="0"/>
                  </a:moveTo>
                  <a:lnTo>
                    <a:pt x="2595045" y="0"/>
                  </a:lnTo>
                  <a:cubicBezTo>
                    <a:pt x="2616548" y="0"/>
                    <a:pt x="2633979" y="17431"/>
                    <a:pt x="2633979" y="38934"/>
                  </a:cubicBezTo>
                  <a:lnTo>
                    <a:pt x="2633979" y="1816625"/>
                  </a:lnTo>
                  <a:cubicBezTo>
                    <a:pt x="2633979" y="1826951"/>
                    <a:pt x="2629877" y="1836854"/>
                    <a:pt x="2622576" y="1844156"/>
                  </a:cubicBezTo>
                  <a:cubicBezTo>
                    <a:pt x="2615274" y="1851457"/>
                    <a:pt x="2605371" y="1855559"/>
                    <a:pt x="2595045" y="1855559"/>
                  </a:cubicBezTo>
                  <a:lnTo>
                    <a:pt x="38934" y="1855559"/>
                  </a:lnTo>
                  <a:cubicBezTo>
                    <a:pt x="17431" y="1855559"/>
                    <a:pt x="0" y="1838128"/>
                    <a:pt x="0" y="1816625"/>
                  </a:cubicBezTo>
                  <a:lnTo>
                    <a:pt x="0" y="38934"/>
                  </a:lnTo>
                  <a:cubicBezTo>
                    <a:pt x="0" y="17431"/>
                    <a:pt x="17431" y="0"/>
                    <a:pt x="38934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633979" cy="1884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1117691" y="4205851"/>
            <a:ext cx="9073890" cy="1366274"/>
            <a:chOff x="0" y="0"/>
            <a:chExt cx="2389831" cy="3598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89831" cy="359842"/>
            </a:xfrm>
            <a:custGeom>
              <a:avLst/>
              <a:gdLst/>
              <a:ahLst/>
              <a:cxnLst/>
              <a:rect r="r" b="b" t="t" l="l"/>
              <a:pathLst>
                <a:path h="359842" w="2389831">
                  <a:moveTo>
                    <a:pt x="0" y="0"/>
                  </a:moveTo>
                  <a:lnTo>
                    <a:pt x="2389831" y="0"/>
                  </a:lnTo>
                  <a:lnTo>
                    <a:pt x="2389831" y="359842"/>
                  </a:lnTo>
                  <a:lnTo>
                    <a:pt x="0" y="359842"/>
                  </a:lnTo>
                  <a:close/>
                </a:path>
              </a:pathLst>
            </a:custGeom>
            <a:solidFill>
              <a:srgbClr val="1F3F28">
                <a:alpha val="92941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2389831" cy="3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59262" y="4591050"/>
            <a:ext cx="351998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PINN VS No-PINN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59262" y="5443550"/>
            <a:ext cx="6550413" cy="3580611"/>
          </a:xfrm>
          <a:custGeom>
            <a:avLst/>
            <a:gdLst/>
            <a:ahLst/>
            <a:cxnLst/>
            <a:rect r="r" b="b" t="t" l="l"/>
            <a:pathLst>
              <a:path h="3580611" w="6550413">
                <a:moveTo>
                  <a:pt x="0" y="0"/>
                </a:moveTo>
                <a:lnTo>
                  <a:pt x="6550413" y="0"/>
                </a:lnTo>
                <a:lnTo>
                  <a:pt x="6550413" y="3580611"/>
                </a:lnTo>
                <a:lnTo>
                  <a:pt x="0" y="35806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012" r="0" b="-2012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703926" y="297012"/>
            <a:ext cx="1536865" cy="731688"/>
            <a:chOff x="0" y="0"/>
            <a:chExt cx="404771" cy="1927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04771" cy="192708"/>
            </a:xfrm>
            <a:custGeom>
              <a:avLst/>
              <a:gdLst/>
              <a:ahLst/>
              <a:cxnLst/>
              <a:rect r="r" b="b" t="t" l="l"/>
              <a:pathLst>
                <a:path h="192708" w="404771">
                  <a:moveTo>
                    <a:pt x="0" y="0"/>
                  </a:moveTo>
                  <a:lnTo>
                    <a:pt x="404771" y="0"/>
                  </a:lnTo>
                  <a:lnTo>
                    <a:pt x="404771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404771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2718" y="-199549"/>
            <a:ext cx="11197456" cy="3583572"/>
            <a:chOff x="0" y="0"/>
            <a:chExt cx="2949124" cy="943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9124" cy="943821"/>
            </a:xfrm>
            <a:custGeom>
              <a:avLst/>
              <a:gdLst/>
              <a:ahLst/>
              <a:cxnLst/>
              <a:rect r="r" b="b" t="t" l="l"/>
              <a:pathLst>
                <a:path h="943821" w="2949124">
                  <a:moveTo>
                    <a:pt x="0" y="0"/>
                  </a:moveTo>
                  <a:lnTo>
                    <a:pt x="2949124" y="0"/>
                  </a:lnTo>
                  <a:lnTo>
                    <a:pt x="2949124" y="943821"/>
                  </a:lnTo>
                  <a:lnTo>
                    <a:pt x="0" y="943821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949124" cy="953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64930" y="2122616"/>
            <a:ext cx="8875244" cy="6041769"/>
            <a:chOff x="0" y="0"/>
            <a:chExt cx="1541684" cy="1049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684" cy="1049492"/>
            </a:xfrm>
            <a:custGeom>
              <a:avLst/>
              <a:gdLst/>
              <a:ahLst/>
              <a:cxnLst/>
              <a:rect r="r" b="b" t="t" l="l"/>
              <a:pathLst>
                <a:path h="1049492" w="1541684">
                  <a:moveTo>
                    <a:pt x="0" y="0"/>
                  </a:moveTo>
                  <a:lnTo>
                    <a:pt x="1541684" y="0"/>
                  </a:lnTo>
                  <a:lnTo>
                    <a:pt x="1541684" y="1049492"/>
                  </a:lnTo>
                  <a:lnTo>
                    <a:pt x="0" y="1049492"/>
                  </a:lnTo>
                  <a:close/>
                </a:path>
              </a:pathLst>
            </a:custGeom>
            <a:blipFill>
              <a:blip r:embed="rId2"/>
              <a:stretch>
                <a:fillRect l="-2175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7322823" y="2039251"/>
            <a:ext cx="1405532" cy="1387643"/>
          </a:xfrm>
          <a:custGeom>
            <a:avLst/>
            <a:gdLst/>
            <a:ahLst/>
            <a:cxnLst/>
            <a:rect r="r" b="b" t="t" l="l"/>
            <a:pathLst>
              <a:path h="1387643" w="1405532">
                <a:moveTo>
                  <a:pt x="1405531" y="0"/>
                </a:moveTo>
                <a:lnTo>
                  <a:pt x="0" y="0"/>
                </a:lnTo>
                <a:lnTo>
                  <a:pt x="0" y="1387643"/>
                </a:lnTo>
                <a:lnTo>
                  <a:pt x="1405531" y="1387643"/>
                </a:lnTo>
                <a:lnTo>
                  <a:pt x="14055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9664930" y="2122616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366667" y="8641712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218" y="0"/>
            <a:ext cx="18228782" cy="1025369"/>
          </a:xfrm>
          <a:custGeom>
            <a:avLst/>
            <a:gdLst/>
            <a:ahLst/>
            <a:cxnLst/>
            <a:rect r="r" b="b" t="t" l="l"/>
            <a:pathLst>
              <a:path h="1025369" w="18228782">
                <a:moveTo>
                  <a:pt x="0" y="0"/>
                </a:moveTo>
                <a:lnTo>
                  <a:pt x="18228782" y="0"/>
                </a:lnTo>
                <a:lnTo>
                  <a:pt x="18228782" y="1025369"/>
                </a:lnTo>
                <a:lnTo>
                  <a:pt x="0" y="10253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5614" y="2666397"/>
            <a:ext cx="5381400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Why</a:t>
            </a: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Cancer Invasion?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7643" y="5008740"/>
            <a:ext cx="7896357" cy="291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733" indent="-248867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Tumor invasion is a key step in cancer progression.</a:t>
            </a:r>
          </a:p>
          <a:p>
            <a:pPr algn="l" marL="497733" indent="-248867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Existing models often ignore the tumor microenvironment.</a:t>
            </a:r>
          </a:p>
          <a:p>
            <a:pPr algn="l" marL="497733" indent="-248867" lvl="1">
              <a:lnSpc>
                <a:spcPts val="3227"/>
              </a:lnSpc>
              <a:buFont typeface="Arial"/>
              <a:buChar char="•"/>
            </a:pPr>
            <a:r>
              <a:rPr lang="en-US" sz="2305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Authors propose a simple, testable hypothesis:</a:t>
            </a:r>
          </a:p>
          <a:p>
            <a:pPr algn="l">
              <a:lnSpc>
                <a:spcPts val="1407"/>
              </a:lnSpc>
            </a:pPr>
          </a:p>
          <a:p>
            <a:pPr algn="ctr">
              <a:lnSpc>
                <a:spcPts val="4487"/>
              </a:lnSpc>
            </a:pPr>
            <a:r>
              <a:rPr lang="en-US" sz="3205">
                <a:solidFill>
                  <a:srgbClr val="CECECE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“</a:t>
            </a:r>
            <a:r>
              <a:rPr lang="en-US" sz="3205">
                <a:solidFill>
                  <a:srgbClr val="CECECE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Acid produced by tumor cells changes the pH, making surrounding tissue uninhabitable for healthy cells.”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09428" y="9776215"/>
            <a:ext cx="862316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A Reaction-Diffusion Model of Cancer Invasion” by Gatenby &amp; Gawlinski (1996)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1338" y="1631421"/>
            <a:ext cx="15605324" cy="7754848"/>
            <a:chOff x="0" y="0"/>
            <a:chExt cx="5439764" cy="2703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764" cy="2703215"/>
            </a:xfrm>
            <a:custGeom>
              <a:avLst/>
              <a:gdLst/>
              <a:ahLst/>
              <a:cxnLst/>
              <a:rect r="r" b="b" t="t" l="l"/>
              <a:pathLst>
                <a:path h="2703215" w="5439764">
                  <a:moveTo>
                    <a:pt x="18852" y="0"/>
                  </a:moveTo>
                  <a:lnTo>
                    <a:pt x="5420912" y="0"/>
                  </a:lnTo>
                  <a:cubicBezTo>
                    <a:pt x="5431324" y="0"/>
                    <a:pt x="5439764" y="8440"/>
                    <a:pt x="5439764" y="18852"/>
                  </a:cubicBezTo>
                  <a:lnTo>
                    <a:pt x="5439764" y="2684363"/>
                  </a:lnTo>
                  <a:cubicBezTo>
                    <a:pt x="5439764" y="2694775"/>
                    <a:pt x="5431324" y="2703215"/>
                    <a:pt x="5420912" y="2703215"/>
                  </a:cubicBezTo>
                  <a:lnTo>
                    <a:pt x="18852" y="2703215"/>
                  </a:lnTo>
                  <a:cubicBezTo>
                    <a:pt x="8440" y="2703215"/>
                    <a:pt x="0" y="2694775"/>
                    <a:pt x="0" y="2684363"/>
                  </a:cubicBezTo>
                  <a:lnTo>
                    <a:pt x="0" y="18852"/>
                  </a:lnTo>
                  <a:cubicBezTo>
                    <a:pt x="0" y="8440"/>
                    <a:pt x="8440" y="0"/>
                    <a:pt x="18852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439764" cy="2731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51662" y="3099469"/>
            <a:ext cx="2779356" cy="1866676"/>
          </a:xfrm>
          <a:custGeom>
            <a:avLst/>
            <a:gdLst/>
            <a:ahLst/>
            <a:cxnLst/>
            <a:rect r="r" b="b" t="t" l="l"/>
            <a:pathLst>
              <a:path h="1866676" w="2779356">
                <a:moveTo>
                  <a:pt x="0" y="0"/>
                </a:moveTo>
                <a:lnTo>
                  <a:pt x="2779356" y="0"/>
                </a:lnTo>
                <a:lnTo>
                  <a:pt x="2779356" y="1866675"/>
                </a:lnTo>
                <a:lnTo>
                  <a:pt x="0" y="1866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019712" y="1990032"/>
            <a:ext cx="329684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true">
                <a:solidFill>
                  <a:srgbClr val="415756"/>
                </a:solidFill>
                <a:latin typeface="Livvic Bold"/>
                <a:ea typeface="Livvic Bold"/>
                <a:cs typeface="Livvic Bold"/>
                <a:sym typeface="Livvic Bold"/>
              </a:rPr>
              <a:t>PINN code workflow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114543" y="5857278"/>
            <a:ext cx="2779356" cy="1866676"/>
          </a:xfrm>
          <a:custGeom>
            <a:avLst/>
            <a:gdLst/>
            <a:ahLst/>
            <a:cxnLst/>
            <a:rect r="r" b="b" t="t" l="l"/>
            <a:pathLst>
              <a:path h="1866676" w="2779356">
                <a:moveTo>
                  <a:pt x="0" y="0"/>
                </a:moveTo>
                <a:lnTo>
                  <a:pt x="2779356" y="0"/>
                </a:lnTo>
                <a:lnTo>
                  <a:pt x="2779356" y="1866676"/>
                </a:lnTo>
                <a:lnTo>
                  <a:pt x="0" y="186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351662" y="5857278"/>
            <a:ext cx="2779356" cy="1866676"/>
          </a:xfrm>
          <a:custGeom>
            <a:avLst/>
            <a:gdLst/>
            <a:ahLst/>
            <a:cxnLst/>
            <a:rect r="r" b="b" t="t" l="l"/>
            <a:pathLst>
              <a:path h="1866676" w="2779356">
                <a:moveTo>
                  <a:pt x="0" y="0"/>
                </a:moveTo>
                <a:lnTo>
                  <a:pt x="2779356" y="0"/>
                </a:lnTo>
                <a:lnTo>
                  <a:pt x="2779356" y="1866676"/>
                </a:lnTo>
                <a:lnTo>
                  <a:pt x="0" y="1866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562623" y="3099469"/>
            <a:ext cx="2731987" cy="1834861"/>
          </a:xfrm>
          <a:custGeom>
            <a:avLst/>
            <a:gdLst/>
            <a:ahLst/>
            <a:cxnLst/>
            <a:rect r="r" b="b" t="t" l="l"/>
            <a:pathLst>
              <a:path h="1834861" w="2731987">
                <a:moveTo>
                  <a:pt x="0" y="0"/>
                </a:moveTo>
                <a:lnTo>
                  <a:pt x="2731986" y="0"/>
                </a:lnTo>
                <a:lnTo>
                  <a:pt x="2731986" y="1834861"/>
                </a:lnTo>
                <a:lnTo>
                  <a:pt x="0" y="1834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77424" y="3099469"/>
            <a:ext cx="2779356" cy="1866676"/>
          </a:xfrm>
          <a:custGeom>
            <a:avLst/>
            <a:gdLst/>
            <a:ahLst/>
            <a:cxnLst/>
            <a:rect r="r" b="b" t="t" l="l"/>
            <a:pathLst>
              <a:path h="1866676" w="2779356">
                <a:moveTo>
                  <a:pt x="0" y="0"/>
                </a:moveTo>
                <a:lnTo>
                  <a:pt x="2779356" y="0"/>
                </a:lnTo>
                <a:lnTo>
                  <a:pt x="2779356" y="1866675"/>
                </a:lnTo>
                <a:lnTo>
                  <a:pt x="0" y="1866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114543" y="3099469"/>
            <a:ext cx="2779356" cy="1866676"/>
          </a:xfrm>
          <a:custGeom>
            <a:avLst/>
            <a:gdLst/>
            <a:ahLst/>
            <a:cxnLst/>
            <a:rect r="r" b="b" t="t" l="l"/>
            <a:pathLst>
              <a:path h="1866676" w="2779356">
                <a:moveTo>
                  <a:pt x="0" y="0"/>
                </a:moveTo>
                <a:lnTo>
                  <a:pt x="2779356" y="0"/>
                </a:lnTo>
                <a:lnTo>
                  <a:pt x="2779356" y="1866675"/>
                </a:lnTo>
                <a:lnTo>
                  <a:pt x="0" y="1866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58374" y="5865554"/>
            <a:ext cx="2767033" cy="1858399"/>
          </a:xfrm>
          <a:custGeom>
            <a:avLst/>
            <a:gdLst/>
            <a:ahLst/>
            <a:cxnLst/>
            <a:rect r="r" b="b" t="t" l="l"/>
            <a:pathLst>
              <a:path h="1858399" w="2767033">
                <a:moveTo>
                  <a:pt x="0" y="0"/>
                </a:moveTo>
                <a:lnTo>
                  <a:pt x="2767034" y="0"/>
                </a:lnTo>
                <a:lnTo>
                  <a:pt x="2767034" y="1858400"/>
                </a:lnTo>
                <a:lnTo>
                  <a:pt x="0" y="185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652628" y="5857278"/>
            <a:ext cx="2767033" cy="1858399"/>
          </a:xfrm>
          <a:custGeom>
            <a:avLst/>
            <a:gdLst/>
            <a:ahLst/>
            <a:cxnLst/>
            <a:rect r="r" b="b" t="t" l="l"/>
            <a:pathLst>
              <a:path h="1858399" w="2767033">
                <a:moveTo>
                  <a:pt x="0" y="0"/>
                </a:moveTo>
                <a:lnTo>
                  <a:pt x="2767033" y="0"/>
                </a:lnTo>
                <a:lnTo>
                  <a:pt x="2767033" y="1858399"/>
                </a:lnTo>
                <a:lnTo>
                  <a:pt x="0" y="1858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2351662" y="4016900"/>
            <a:ext cx="13942947" cy="2773716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5131018" y="4032807"/>
            <a:ext cx="983525" cy="0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8893899" y="4111115"/>
            <a:ext cx="995848" cy="0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5131018" y="6790616"/>
            <a:ext cx="983525" cy="0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8893899" y="6790616"/>
            <a:ext cx="964475" cy="4138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12656780" y="6840349"/>
            <a:ext cx="995848" cy="0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1" id="21"/>
          <p:cNvSpPr/>
          <p:nvPr/>
        </p:nvSpPr>
        <p:spPr>
          <a:xfrm flipH="false" flipV="false" rot="-5400000">
            <a:off x="16874088" y="101964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2573714" y="4111115"/>
            <a:ext cx="995848" cy="0"/>
          </a:xfrm>
          <a:prstGeom prst="line">
            <a:avLst/>
          </a:prstGeom>
          <a:ln cap="flat" w="57150">
            <a:solidFill>
              <a:srgbClr val="1F3F2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48687" y="3278712"/>
            <a:ext cx="2585306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Initialize M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odel Parameters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08225" y="3304144"/>
            <a:ext cx="2391992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3"/>
              </a:lnSpc>
              <a:spcBef>
                <a:spcPct val="0"/>
              </a:spcBef>
            </a:pPr>
            <a:r>
              <a:rPr lang="en-US" b="true" sz="3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</a:t>
            </a:r>
            <a:r>
              <a:rPr lang="en-US" b="true" sz="3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rate Initial Conditions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25727" y="3383487"/>
            <a:ext cx="2282751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umerical Solver Execution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30730" y="3356532"/>
            <a:ext cx="1995772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</a:t>
            </a: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ave Data in CSV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36808" y="6118479"/>
            <a:ext cx="240906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PINN Arch</a:t>
            </a: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itecture Setup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17658" y="6151816"/>
            <a:ext cx="238255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oss Function Construction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99715" y="6234028"/>
            <a:ext cx="20843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ning Process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54205" y="6329278"/>
            <a:ext cx="236387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</a:t>
            </a:r>
            <a:r>
              <a:rPr lang="en-US" b="true" sz="27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ion &amp; Visualization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703926" y="297012"/>
            <a:ext cx="1536865" cy="731688"/>
            <a:chOff x="0" y="0"/>
            <a:chExt cx="404771" cy="1927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04771" cy="192708"/>
            </a:xfrm>
            <a:custGeom>
              <a:avLst/>
              <a:gdLst/>
              <a:ahLst/>
              <a:cxnLst/>
              <a:rect r="r" b="b" t="t" l="l"/>
              <a:pathLst>
                <a:path h="192708" w="404771">
                  <a:moveTo>
                    <a:pt x="0" y="0"/>
                  </a:moveTo>
                  <a:lnTo>
                    <a:pt x="404771" y="0"/>
                  </a:lnTo>
                  <a:lnTo>
                    <a:pt x="404771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404771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8421" y="9558066"/>
            <a:ext cx="6624724" cy="1457867"/>
            <a:chOff x="0" y="0"/>
            <a:chExt cx="1744783" cy="383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3998" y="2042137"/>
            <a:ext cx="516484" cy="501544"/>
            <a:chOff x="0" y="0"/>
            <a:chExt cx="136029" cy="1320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55912" y="1631421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2"/>
                </a:lnTo>
                <a:lnTo>
                  <a:pt x="0" y="329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57824" y="1354391"/>
            <a:ext cx="8400535" cy="4157124"/>
            <a:chOff x="0" y="0"/>
            <a:chExt cx="2928291" cy="14491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8291" cy="1449106"/>
            </a:xfrm>
            <a:custGeom>
              <a:avLst/>
              <a:gdLst/>
              <a:ahLst/>
              <a:cxnLst/>
              <a:rect r="r" b="b" t="t" l="l"/>
              <a:pathLst>
                <a:path h="1449106" w="2928291">
                  <a:moveTo>
                    <a:pt x="27648" y="0"/>
                  </a:moveTo>
                  <a:lnTo>
                    <a:pt x="2900643" y="0"/>
                  </a:lnTo>
                  <a:cubicBezTo>
                    <a:pt x="2907976" y="0"/>
                    <a:pt x="2915008" y="2913"/>
                    <a:pt x="2920193" y="8098"/>
                  </a:cubicBezTo>
                  <a:cubicBezTo>
                    <a:pt x="2925378" y="13283"/>
                    <a:pt x="2928291" y="20315"/>
                    <a:pt x="2928291" y="27648"/>
                  </a:cubicBezTo>
                  <a:lnTo>
                    <a:pt x="2928291" y="1421458"/>
                  </a:lnTo>
                  <a:cubicBezTo>
                    <a:pt x="2928291" y="1428791"/>
                    <a:pt x="2925378" y="1435823"/>
                    <a:pt x="2920193" y="1441008"/>
                  </a:cubicBezTo>
                  <a:cubicBezTo>
                    <a:pt x="2915008" y="1446193"/>
                    <a:pt x="2907976" y="1449106"/>
                    <a:pt x="2900643" y="1449106"/>
                  </a:cubicBezTo>
                  <a:lnTo>
                    <a:pt x="27648" y="1449106"/>
                  </a:lnTo>
                  <a:cubicBezTo>
                    <a:pt x="20315" y="1449106"/>
                    <a:pt x="13283" y="1446193"/>
                    <a:pt x="8098" y="1441008"/>
                  </a:cubicBezTo>
                  <a:cubicBezTo>
                    <a:pt x="2913" y="1435823"/>
                    <a:pt x="0" y="1428791"/>
                    <a:pt x="0" y="1421458"/>
                  </a:cubicBezTo>
                  <a:lnTo>
                    <a:pt x="0" y="27648"/>
                  </a:lnTo>
                  <a:cubicBezTo>
                    <a:pt x="0" y="20315"/>
                    <a:pt x="2913" y="13283"/>
                    <a:pt x="8098" y="8098"/>
                  </a:cubicBezTo>
                  <a:cubicBezTo>
                    <a:pt x="13283" y="2913"/>
                    <a:pt x="20315" y="0"/>
                    <a:pt x="27648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928291" cy="1477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151694" y="8826610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840982" y="2174638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65395" y="3610481"/>
            <a:ext cx="7959029" cy="5323135"/>
            <a:chOff x="0" y="0"/>
            <a:chExt cx="2774389" cy="18555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74389" cy="1855559"/>
            </a:xfrm>
            <a:custGeom>
              <a:avLst/>
              <a:gdLst/>
              <a:ahLst/>
              <a:cxnLst/>
              <a:rect r="r" b="b" t="t" l="l"/>
              <a:pathLst>
                <a:path h="1855559" w="2774389">
                  <a:moveTo>
                    <a:pt x="29182" y="0"/>
                  </a:moveTo>
                  <a:lnTo>
                    <a:pt x="2745208" y="0"/>
                  </a:lnTo>
                  <a:cubicBezTo>
                    <a:pt x="2761324" y="0"/>
                    <a:pt x="2774389" y="13065"/>
                    <a:pt x="2774389" y="29182"/>
                  </a:cubicBezTo>
                  <a:lnTo>
                    <a:pt x="2774389" y="1826377"/>
                  </a:lnTo>
                  <a:cubicBezTo>
                    <a:pt x="2774389" y="1842494"/>
                    <a:pt x="2761324" y="1855559"/>
                    <a:pt x="2745208" y="1855559"/>
                  </a:cubicBezTo>
                  <a:lnTo>
                    <a:pt x="29182" y="1855559"/>
                  </a:lnTo>
                  <a:cubicBezTo>
                    <a:pt x="13065" y="1855559"/>
                    <a:pt x="0" y="1842494"/>
                    <a:pt x="0" y="1826377"/>
                  </a:cubicBezTo>
                  <a:lnTo>
                    <a:pt x="0" y="29182"/>
                  </a:lnTo>
                  <a:cubicBezTo>
                    <a:pt x="0" y="13065"/>
                    <a:pt x="13065" y="0"/>
                    <a:pt x="29182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774389" cy="1884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2454459" y="3777226"/>
            <a:ext cx="9073890" cy="1366274"/>
            <a:chOff x="0" y="0"/>
            <a:chExt cx="2389831" cy="3598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89831" cy="359842"/>
            </a:xfrm>
            <a:custGeom>
              <a:avLst/>
              <a:gdLst/>
              <a:ahLst/>
              <a:cxnLst/>
              <a:rect r="r" b="b" t="t" l="l"/>
              <a:pathLst>
                <a:path h="359842" w="2389831">
                  <a:moveTo>
                    <a:pt x="0" y="0"/>
                  </a:moveTo>
                  <a:lnTo>
                    <a:pt x="2389831" y="0"/>
                  </a:lnTo>
                  <a:lnTo>
                    <a:pt x="2389831" y="359842"/>
                  </a:lnTo>
                  <a:lnTo>
                    <a:pt x="0" y="359842"/>
                  </a:lnTo>
                  <a:close/>
                </a:path>
              </a:pathLst>
            </a:custGeom>
            <a:solidFill>
              <a:srgbClr val="1F3F28">
                <a:alpha val="9294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389831" cy="3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4634838"/>
            <a:ext cx="7127276" cy="2782841"/>
          </a:xfrm>
          <a:custGeom>
            <a:avLst/>
            <a:gdLst/>
            <a:ahLst/>
            <a:cxnLst/>
            <a:rect r="r" b="b" t="t" l="l"/>
            <a:pathLst>
              <a:path h="2782841" w="7127276">
                <a:moveTo>
                  <a:pt x="0" y="0"/>
                </a:moveTo>
                <a:lnTo>
                  <a:pt x="7127276" y="0"/>
                </a:lnTo>
                <a:lnTo>
                  <a:pt x="7127276" y="2782841"/>
                </a:lnTo>
                <a:lnTo>
                  <a:pt x="0" y="2782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8566" y="6550728"/>
            <a:ext cx="4622445" cy="2382888"/>
          </a:xfrm>
          <a:custGeom>
            <a:avLst/>
            <a:gdLst/>
            <a:ahLst/>
            <a:cxnLst/>
            <a:rect r="r" b="b" t="t" l="l"/>
            <a:pathLst>
              <a:path h="2382888" w="4622445">
                <a:moveTo>
                  <a:pt x="0" y="0"/>
                </a:moveTo>
                <a:lnTo>
                  <a:pt x="4622445" y="0"/>
                </a:lnTo>
                <a:lnTo>
                  <a:pt x="4622445" y="2382888"/>
                </a:lnTo>
                <a:lnTo>
                  <a:pt x="0" y="2382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37667" y="3127882"/>
            <a:ext cx="5967865" cy="1575368"/>
          </a:xfrm>
          <a:custGeom>
            <a:avLst/>
            <a:gdLst/>
            <a:ahLst/>
            <a:cxnLst/>
            <a:rect r="r" b="b" t="t" l="l"/>
            <a:pathLst>
              <a:path h="1575368" w="5967865">
                <a:moveTo>
                  <a:pt x="0" y="0"/>
                </a:moveTo>
                <a:lnTo>
                  <a:pt x="5967865" y="0"/>
                </a:lnTo>
                <a:lnTo>
                  <a:pt x="5967865" y="1575368"/>
                </a:lnTo>
                <a:lnTo>
                  <a:pt x="0" y="1575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035628" y="8690729"/>
            <a:ext cx="286818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Mean error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703544" y="5873465"/>
            <a:ext cx="8555756" cy="3961632"/>
            <a:chOff x="0" y="0"/>
            <a:chExt cx="2982399" cy="13809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82399" cy="1380961"/>
            </a:xfrm>
            <a:custGeom>
              <a:avLst/>
              <a:gdLst/>
              <a:ahLst/>
              <a:cxnLst/>
              <a:rect r="r" b="b" t="t" l="l"/>
              <a:pathLst>
                <a:path h="1380961" w="2982399">
                  <a:moveTo>
                    <a:pt x="27146" y="0"/>
                  </a:moveTo>
                  <a:lnTo>
                    <a:pt x="2955252" y="0"/>
                  </a:lnTo>
                  <a:cubicBezTo>
                    <a:pt x="2970245" y="0"/>
                    <a:pt x="2982399" y="12154"/>
                    <a:pt x="2982399" y="27146"/>
                  </a:cubicBezTo>
                  <a:lnTo>
                    <a:pt x="2982399" y="1353815"/>
                  </a:lnTo>
                  <a:cubicBezTo>
                    <a:pt x="2982399" y="1361014"/>
                    <a:pt x="2979538" y="1367919"/>
                    <a:pt x="2974448" y="1373010"/>
                  </a:cubicBezTo>
                  <a:cubicBezTo>
                    <a:pt x="2969357" y="1378101"/>
                    <a:pt x="2962452" y="1380961"/>
                    <a:pt x="2955252" y="1380961"/>
                  </a:cubicBezTo>
                  <a:lnTo>
                    <a:pt x="27146" y="1380961"/>
                  </a:lnTo>
                  <a:cubicBezTo>
                    <a:pt x="12154" y="1380961"/>
                    <a:pt x="0" y="1368807"/>
                    <a:pt x="0" y="1353815"/>
                  </a:cubicBezTo>
                  <a:lnTo>
                    <a:pt x="0" y="27146"/>
                  </a:lnTo>
                  <a:cubicBezTo>
                    <a:pt x="0" y="12154"/>
                    <a:pt x="12154" y="0"/>
                    <a:pt x="27146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982399" cy="1409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703544" y="6092540"/>
            <a:ext cx="7163883" cy="1366274"/>
            <a:chOff x="0" y="0"/>
            <a:chExt cx="1886784" cy="3598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86784" cy="359842"/>
            </a:xfrm>
            <a:custGeom>
              <a:avLst/>
              <a:gdLst/>
              <a:ahLst/>
              <a:cxnLst/>
              <a:rect r="r" b="b" t="t" l="l"/>
              <a:pathLst>
                <a:path h="359842" w="1886784">
                  <a:moveTo>
                    <a:pt x="0" y="0"/>
                  </a:moveTo>
                  <a:lnTo>
                    <a:pt x="1886784" y="0"/>
                  </a:lnTo>
                  <a:lnTo>
                    <a:pt x="1886784" y="359842"/>
                  </a:lnTo>
                  <a:lnTo>
                    <a:pt x="0" y="359842"/>
                  </a:lnTo>
                  <a:close/>
                </a:path>
              </a:pathLst>
            </a:custGeom>
            <a:solidFill>
              <a:srgbClr val="1F3F28">
                <a:alpha val="92941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886784" cy="3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385019" y="7554064"/>
            <a:ext cx="8142825" cy="1454751"/>
          </a:xfrm>
          <a:custGeom>
            <a:avLst/>
            <a:gdLst/>
            <a:ahLst/>
            <a:cxnLst/>
            <a:rect r="r" b="b" t="t" l="l"/>
            <a:pathLst>
              <a:path h="1454751" w="8142825">
                <a:moveTo>
                  <a:pt x="0" y="0"/>
                </a:moveTo>
                <a:lnTo>
                  <a:pt x="8142824" y="0"/>
                </a:lnTo>
                <a:lnTo>
                  <a:pt x="8142824" y="1454751"/>
                </a:lnTo>
                <a:lnTo>
                  <a:pt x="0" y="1454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14518" y="2005576"/>
            <a:ext cx="53028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 of our PINN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0364" y="4150800"/>
            <a:ext cx="288024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Relative Error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703544" y="1578800"/>
            <a:ext cx="7163883" cy="1366274"/>
            <a:chOff x="0" y="0"/>
            <a:chExt cx="9551844" cy="182169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9551844" cy="1821699"/>
              <a:chOff x="0" y="0"/>
              <a:chExt cx="1886784" cy="35984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886784" cy="359842"/>
              </a:xfrm>
              <a:custGeom>
                <a:avLst/>
                <a:gdLst/>
                <a:ahLst/>
                <a:cxnLst/>
                <a:rect r="r" b="b" t="t" l="l"/>
                <a:pathLst>
                  <a:path h="359842" w="1886784">
                    <a:moveTo>
                      <a:pt x="0" y="0"/>
                    </a:moveTo>
                    <a:lnTo>
                      <a:pt x="1886784" y="0"/>
                    </a:lnTo>
                    <a:lnTo>
                      <a:pt x="1886784" y="359842"/>
                    </a:lnTo>
                    <a:lnTo>
                      <a:pt x="0" y="359842"/>
                    </a:lnTo>
                    <a:close/>
                  </a:path>
                </a:pathLst>
              </a:custGeom>
              <a:solidFill>
                <a:srgbClr val="1F3F28">
                  <a:alpha val="92941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"/>
                <a:ext cx="1886784" cy="3693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1188156" y="533025"/>
              <a:ext cx="5719604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Mean Relative error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289566" y="4674675"/>
            <a:ext cx="29320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514949"/>
                </a:solidFill>
                <a:latin typeface="Poppins"/>
                <a:ea typeface="Poppins"/>
                <a:cs typeface="Poppins"/>
                <a:sym typeface="Poppins"/>
              </a:rPr>
              <a:t>Mean Error=14.94%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20448" y="6377902"/>
            <a:ext cx="223039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904844" y="8848725"/>
            <a:ext cx="314600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514949"/>
                </a:solidFill>
                <a:latin typeface="Poppins"/>
                <a:ea typeface="Poppins"/>
                <a:cs typeface="Poppins"/>
                <a:sym typeface="Poppins"/>
              </a:rPr>
              <a:t>Accuracy= 85.06%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9703926" y="297012"/>
            <a:ext cx="1536865" cy="731688"/>
            <a:chOff x="0" y="0"/>
            <a:chExt cx="404771" cy="19270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04771" cy="192708"/>
            </a:xfrm>
            <a:custGeom>
              <a:avLst/>
              <a:gdLst/>
              <a:ahLst/>
              <a:cxnLst/>
              <a:rect r="r" b="b" t="t" l="l"/>
              <a:pathLst>
                <a:path h="192708" w="404771">
                  <a:moveTo>
                    <a:pt x="0" y="0"/>
                  </a:moveTo>
                  <a:lnTo>
                    <a:pt x="404771" y="0"/>
                  </a:lnTo>
                  <a:lnTo>
                    <a:pt x="404771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404771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975" y="-133605"/>
            <a:ext cx="9875480" cy="1585837"/>
            <a:chOff x="0" y="0"/>
            <a:chExt cx="2600949" cy="417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00949" cy="417669"/>
            </a:xfrm>
            <a:custGeom>
              <a:avLst/>
              <a:gdLst/>
              <a:ahLst/>
              <a:cxnLst/>
              <a:rect r="r" b="b" t="t" l="l"/>
              <a:pathLst>
                <a:path h="417669" w="2600949">
                  <a:moveTo>
                    <a:pt x="0" y="0"/>
                  </a:moveTo>
                  <a:lnTo>
                    <a:pt x="2600949" y="0"/>
                  </a:lnTo>
                  <a:lnTo>
                    <a:pt x="2600949" y="417669"/>
                  </a:lnTo>
                  <a:lnTo>
                    <a:pt x="0" y="417669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600949" cy="42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88911" y="9258300"/>
            <a:ext cx="7934206" cy="1585837"/>
            <a:chOff x="0" y="0"/>
            <a:chExt cx="2089667" cy="417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9667" cy="417669"/>
            </a:xfrm>
            <a:custGeom>
              <a:avLst/>
              <a:gdLst/>
              <a:ahLst/>
              <a:cxnLst/>
              <a:rect r="r" b="b" t="t" l="l"/>
              <a:pathLst>
                <a:path h="417669" w="2089667">
                  <a:moveTo>
                    <a:pt x="0" y="0"/>
                  </a:moveTo>
                  <a:lnTo>
                    <a:pt x="2089667" y="0"/>
                  </a:lnTo>
                  <a:lnTo>
                    <a:pt x="2089667" y="417669"/>
                  </a:lnTo>
                  <a:lnTo>
                    <a:pt x="0" y="417669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089667" cy="42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10925906" y="1909177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86023" y="465267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0"/>
                </a:moveTo>
                <a:lnTo>
                  <a:pt x="1236653" y="0"/>
                </a:lnTo>
                <a:lnTo>
                  <a:pt x="1236653" y="1220913"/>
                </a:lnTo>
                <a:lnTo>
                  <a:pt x="0" y="122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2099842" y="4739436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2189983"/>
            <a:ext cx="516484" cy="501544"/>
            <a:chOff x="0" y="0"/>
            <a:chExt cx="136029" cy="1320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215684" y="2354808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1275895" y="6921839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6870" y="2034929"/>
            <a:ext cx="519985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RESULTS OF OUR PINN MODEL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736928" y="2261698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2"/>
                </a:lnTo>
                <a:lnTo>
                  <a:pt x="0" y="329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2380659" y="852684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722947" y="2046572"/>
            <a:ext cx="7565053" cy="6231683"/>
            <a:chOff x="0" y="0"/>
            <a:chExt cx="2637055" cy="21722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37055" cy="2172264"/>
            </a:xfrm>
            <a:custGeom>
              <a:avLst/>
              <a:gdLst/>
              <a:ahLst/>
              <a:cxnLst/>
              <a:rect r="r" b="b" t="t" l="l"/>
              <a:pathLst>
                <a:path h="2172264" w="2637055">
                  <a:moveTo>
                    <a:pt x="30701" y="0"/>
                  </a:moveTo>
                  <a:lnTo>
                    <a:pt x="2606354" y="0"/>
                  </a:lnTo>
                  <a:cubicBezTo>
                    <a:pt x="2614496" y="0"/>
                    <a:pt x="2622305" y="3235"/>
                    <a:pt x="2628063" y="8992"/>
                  </a:cubicBezTo>
                  <a:cubicBezTo>
                    <a:pt x="2633821" y="14750"/>
                    <a:pt x="2637055" y="22559"/>
                    <a:pt x="2637055" y="30701"/>
                  </a:cubicBezTo>
                  <a:lnTo>
                    <a:pt x="2637055" y="2141563"/>
                  </a:lnTo>
                  <a:cubicBezTo>
                    <a:pt x="2637055" y="2158519"/>
                    <a:pt x="2623310" y="2172264"/>
                    <a:pt x="2606354" y="2172264"/>
                  </a:cubicBezTo>
                  <a:lnTo>
                    <a:pt x="30701" y="2172264"/>
                  </a:lnTo>
                  <a:cubicBezTo>
                    <a:pt x="22559" y="2172264"/>
                    <a:pt x="14750" y="2169029"/>
                    <a:pt x="8992" y="2163272"/>
                  </a:cubicBezTo>
                  <a:cubicBezTo>
                    <a:pt x="3235" y="2157514"/>
                    <a:pt x="0" y="2149705"/>
                    <a:pt x="0" y="2141563"/>
                  </a:cubicBezTo>
                  <a:lnTo>
                    <a:pt x="0" y="30701"/>
                  </a:lnTo>
                  <a:cubicBezTo>
                    <a:pt x="0" y="22559"/>
                    <a:pt x="3235" y="14750"/>
                    <a:pt x="8992" y="8992"/>
                  </a:cubicBezTo>
                  <a:cubicBezTo>
                    <a:pt x="14750" y="3235"/>
                    <a:pt x="22559" y="0"/>
                    <a:pt x="30701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637055" cy="220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25830" y="2354808"/>
            <a:ext cx="7934206" cy="1112798"/>
            <a:chOff x="0" y="0"/>
            <a:chExt cx="2089667" cy="2930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89667" cy="293083"/>
            </a:xfrm>
            <a:custGeom>
              <a:avLst/>
              <a:gdLst/>
              <a:ahLst/>
              <a:cxnLst/>
              <a:rect r="r" b="b" t="t" l="l"/>
              <a:pathLst>
                <a:path h="293083" w="2089667">
                  <a:moveTo>
                    <a:pt x="0" y="0"/>
                  </a:moveTo>
                  <a:lnTo>
                    <a:pt x="2089667" y="0"/>
                  </a:lnTo>
                  <a:lnTo>
                    <a:pt x="2089667" y="293083"/>
                  </a:lnTo>
                  <a:lnTo>
                    <a:pt x="0" y="293083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2089667" cy="3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7377" y="3492254"/>
            <a:ext cx="9978215" cy="6308620"/>
            <a:chOff x="0" y="0"/>
            <a:chExt cx="3478245" cy="21990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78245" cy="2199083"/>
            </a:xfrm>
            <a:custGeom>
              <a:avLst/>
              <a:gdLst/>
              <a:ahLst/>
              <a:cxnLst/>
              <a:rect r="r" b="b" t="t" l="l"/>
              <a:pathLst>
                <a:path h="2199083" w="3478245">
                  <a:moveTo>
                    <a:pt x="23276" y="0"/>
                  </a:moveTo>
                  <a:lnTo>
                    <a:pt x="3454968" y="0"/>
                  </a:lnTo>
                  <a:cubicBezTo>
                    <a:pt x="3461141" y="0"/>
                    <a:pt x="3467062" y="2452"/>
                    <a:pt x="3471427" y="6818"/>
                  </a:cubicBezTo>
                  <a:cubicBezTo>
                    <a:pt x="3475792" y="11183"/>
                    <a:pt x="3478245" y="17103"/>
                    <a:pt x="3478245" y="23276"/>
                  </a:cubicBezTo>
                  <a:lnTo>
                    <a:pt x="3478245" y="2175807"/>
                  </a:lnTo>
                  <a:cubicBezTo>
                    <a:pt x="3478245" y="2181980"/>
                    <a:pt x="3475792" y="2187901"/>
                    <a:pt x="3471427" y="2192266"/>
                  </a:cubicBezTo>
                  <a:cubicBezTo>
                    <a:pt x="3467062" y="2196631"/>
                    <a:pt x="3461141" y="2199083"/>
                    <a:pt x="3454968" y="2199083"/>
                  </a:cubicBezTo>
                  <a:lnTo>
                    <a:pt x="23276" y="2199083"/>
                  </a:lnTo>
                  <a:cubicBezTo>
                    <a:pt x="10421" y="2199083"/>
                    <a:pt x="0" y="2188662"/>
                    <a:pt x="0" y="2175807"/>
                  </a:cubicBezTo>
                  <a:lnTo>
                    <a:pt x="0" y="23276"/>
                  </a:lnTo>
                  <a:cubicBezTo>
                    <a:pt x="0" y="10421"/>
                    <a:pt x="10421" y="0"/>
                    <a:pt x="23276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3478245" cy="2227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27377" y="3720854"/>
            <a:ext cx="9817882" cy="5630280"/>
          </a:xfrm>
          <a:custGeom>
            <a:avLst/>
            <a:gdLst/>
            <a:ahLst/>
            <a:cxnLst/>
            <a:rect r="r" b="b" t="t" l="l"/>
            <a:pathLst>
              <a:path h="5630280" w="9817882">
                <a:moveTo>
                  <a:pt x="0" y="0"/>
                </a:moveTo>
                <a:lnTo>
                  <a:pt x="9817882" y="0"/>
                </a:lnTo>
                <a:lnTo>
                  <a:pt x="9817882" y="5630280"/>
                </a:lnTo>
                <a:lnTo>
                  <a:pt x="0" y="563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59" r="-635" b="-154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503596" y="3492254"/>
            <a:ext cx="7825394" cy="1340539"/>
          </a:xfrm>
          <a:custGeom>
            <a:avLst/>
            <a:gdLst/>
            <a:ahLst/>
            <a:cxnLst/>
            <a:rect r="r" b="b" t="t" l="l"/>
            <a:pathLst>
              <a:path h="1340539" w="7825394">
                <a:moveTo>
                  <a:pt x="0" y="0"/>
                </a:moveTo>
                <a:lnTo>
                  <a:pt x="7825395" y="0"/>
                </a:lnTo>
                <a:lnTo>
                  <a:pt x="7825395" y="1340539"/>
                </a:lnTo>
                <a:lnTo>
                  <a:pt x="0" y="13405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202509" y="2620695"/>
            <a:ext cx="37070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Complexity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5136706"/>
            <a:ext cx="756505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53515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>
                <a:solidFill>
                  <a:srgbClr val="535151"/>
                </a:solidFill>
                <a:latin typeface="Poppins"/>
                <a:ea typeface="Poppins"/>
                <a:cs typeface="Poppins"/>
                <a:sym typeface="Poppins"/>
              </a:rPr>
              <a:t>pochs =10,000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57660" y="5651056"/>
            <a:ext cx="530583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535151"/>
                </a:solidFill>
                <a:latin typeface="Poppins"/>
                <a:ea typeface="Poppins"/>
                <a:cs typeface="Poppins"/>
                <a:sym typeface="Poppins"/>
              </a:rPr>
              <a:t>N_d</a:t>
            </a:r>
            <a:r>
              <a:rPr lang="en-US" sz="2500">
                <a:solidFill>
                  <a:srgbClr val="535151"/>
                </a:solidFill>
                <a:latin typeface="Poppins"/>
                <a:ea typeface="Poppins"/>
                <a:cs typeface="Poppins"/>
                <a:sym typeface="Poppins"/>
              </a:rPr>
              <a:t>ata = n* nout = 2,121 points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85974" y="6236989"/>
            <a:ext cx="468773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N_c</a:t>
            </a:r>
            <a:r>
              <a:rPr lang="en-US" sz="25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ollocation =2,000 points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875163" y="6846114"/>
            <a:ext cx="756505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4E4A4A"/>
                </a:solidFill>
                <a:latin typeface="Poppins"/>
                <a:ea typeface="Poppins"/>
                <a:cs typeface="Poppins"/>
                <a:sym typeface="Poppins"/>
              </a:rPr>
              <a:t>L= 3</a:t>
            </a:r>
            <a:r>
              <a:rPr lang="en-US" sz="2700">
                <a:solidFill>
                  <a:srgbClr val="4E4A4A"/>
                </a:solidFill>
                <a:latin typeface="Poppins"/>
                <a:ea typeface="Poppins"/>
                <a:cs typeface="Poppins"/>
                <a:sym typeface="Poppins"/>
              </a:rPr>
              <a:t> layers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627763" y="7389039"/>
            <a:ext cx="25975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2C2A2A"/>
                </a:solidFill>
                <a:latin typeface="Poppins"/>
                <a:ea typeface="Poppins"/>
                <a:cs typeface="Poppins"/>
                <a:sym typeface="Poppins"/>
              </a:rPr>
              <a:t>W =80 ne</a:t>
            </a:r>
            <a:r>
              <a:rPr lang="en-US" sz="2500">
                <a:solidFill>
                  <a:srgbClr val="2C2A2A"/>
                </a:solidFill>
                <a:latin typeface="Poppins"/>
                <a:ea typeface="Poppins"/>
                <a:cs typeface="Poppins"/>
                <a:sym typeface="Poppins"/>
              </a:rPr>
              <a:t>urons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03447" y="4613718"/>
            <a:ext cx="756505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3A3939"/>
                </a:solidFill>
                <a:latin typeface="Poppins"/>
                <a:ea typeface="Poppins"/>
                <a:cs typeface="Poppins"/>
                <a:sym typeface="Poppins"/>
              </a:rPr>
              <a:t>Where: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9703926" y="297012"/>
            <a:ext cx="1536865" cy="731688"/>
            <a:chOff x="0" y="0"/>
            <a:chExt cx="404771" cy="19270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04771" cy="192708"/>
            </a:xfrm>
            <a:custGeom>
              <a:avLst/>
              <a:gdLst/>
              <a:ahLst/>
              <a:cxnLst/>
              <a:rect r="r" b="b" t="t" l="l"/>
              <a:pathLst>
                <a:path h="192708" w="404771">
                  <a:moveTo>
                    <a:pt x="0" y="0"/>
                  </a:moveTo>
                  <a:lnTo>
                    <a:pt x="404771" y="0"/>
                  </a:lnTo>
                  <a:lnTo>
                    <a:pt x="404771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404771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82493" y="3443885"/>
            <a:ext cx="8754725" cy="4880759"/>
          </a:xfrm>
          <a:custGeom>
            <a:avLst/>
            <a:gdLst/>
            <a:ahLst/>
            <a:cxnLst/>
            <a:rect r="r" b="b" t="t" l="l"/>
            <a:pathLst>
              <a:path h="4880759" w="8754725">
                <a:moveTo>
                  <a:pt x="0" y="0"/>
                </a:moveTo>
                <a:lnTo>
                  <a:pt x="8754725" y="0"/>
                </a:lnTo>
                <a:lnTo>
                  <a:pt x="8754725" y="4880759"/>
                </a:lnTo>
                <a:lnTo>
                  <a:pt x="0" y="488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51896" y="2157354"/>
            <a:ext cx="7485531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b="true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Spectral Method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Colocated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2427" y="8464895"/>
            <a:ext cx="9106756" cy="38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b="true" sz="2390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https://faculty.washington.edu/kutz/kutz_book_v2.pdf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1456" y="9011530"/>
            <a:ext cx="11866410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"/>
              </a:lnSpc>
              <a:spcBef>
                <a:spcPct val="0"/>
              </a:spcBef>
            </a:pPr>
            <a:r>
              <a:rPr lang="en-US" sz="130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J. N. Kutz, Data-Driven Modeling &amp; Scientific Computation: Methods for Complex Systems &amp; Big Data. Oxford: Oxford University Press, 2013.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705724" y="275242"/>
            <a:ext cx="2750745" cy="618969"/>
            <a:chOff x="0" y="0"/>
            <a:chExt cx="724476" cy="163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24379" y="3799181"/>
            <a:ext cx="3806789" cy="1542671"/>
          </a:xfrm>
          <a:custGeom>
            <a:avLst/>
            <a:gdLst/>
            <a:ahLst/>
            <a:cxnLst/>
            <a:rect r="r" b="b" t="t" l="l"/>
            <a:pathLst>
              <a:path h="1542671" w="3806789">
                <a:moveTo>
                  <a:pt x="0" y="0"/>
                </a:moveTo>
                <a:lnTo>
                  <a:pt x="3806789" y="0"/>
                </a:lnTo>
                <a:lnTo>
                  <a:pt x="3806789" y="1542671"/>
                </a:lnTo>
                <a:lnTo>
                  <a:pt x="0" y="1542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3756" y="3799181"/>
            <a:ext cx="5390273" cy="1542671"/>
          </a:xfrm>
          <a:custGeom>
            <a:avLst/>
            <a:gdLst/>
            <a:ahLst/>
            <a:cxnLst/>
            <a:rect r="r" b="b" t="t" l="l"/>
            <a:pathLst>
              <a:path h="1542671" w="5390273">
                <a:moveTo>
                  <a:pt x="0" y="0"/>
                </a:moveTo>
                <a:lnTo>
                  <a:pt x="5390273" y="0"/>
                </a:lnTo>
                <a:lnTo>
                  <a:pt x="5390273" y="1542671"/>
                </a:lnTo>
                <a:lnTo>
                  <a:pt x="0" y="1542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40586" y="8141316"/>
            <a:ext cx="3215507" cy="560844"/>
          </a:xfrm>
          <a:custGeom>
            <a:avLst/>
            <a:gdLst/>
            <a:ahLst/>
            <a:cxnLst/>
            <a:rect r="r" b="b" t="t" l="l"/>
            <a:pathLst>
              <a:path h="560844" w="3215507">
                <a:moveTo>
                  <a:pt x="0" y="0"/>
                </a:moveTo>
                <a:lnTo>
                  <a:pt x="3215506" y="0"/>
                </a:lnTo>
                <a:lnTo>
                  <a:pt x="3215506" y="560844"/>
                </a:lnTo>
                <a:lnTo>
                  <a:pt x="0" y="560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284" t="-88199" r="-16466" b="-5359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19712" y="7832140"/>
            <a:ext cx="3275370" cy="1045981"/>
          </a:xfrm>
          <a:custGeom>
            <a:avLst/>
            <a:gdLst/>
            <a:ahLst/>
            <a:cxnLst/>
            <a:rect r="r" b="b" t="t" l="l"/>
            <a:pathLst>
              <a:path h="1045981" w="3275370">
                <a:moveTo>
                  <a:pt x="0" y="0"/>
                </a:moveTo>
                <a:lnTo>
                  <a:pt x="3275370" y="0"/>
                </a:lnTo>
                <a:lnTo>
                  <a:pt x="3275370" y="1045981"/>
                </a:lnTo>
                <a:lnTo>
                  <a:pt x="0" y="10459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51896" y="2138960"/>
            <a:ext cx="748553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Why Spectral Methods?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30151" y="2977160"/>
            <a:ext cx="41952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Spectral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1237" y="2977160"/>
            <a:ext cx="674241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Finite Difference Methods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85086" y="5622436"/>
            <a:ext cx="6727684" cy="225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809" indent="-320905" lvl="1">
              <a:lnSpc>
                <a:spcPts val="3567"/>
              </a:lnSpc>
              <a:spcBef>
                <a:spcPct val="0"/>
              </a:spcBef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Global Domain</a:t>
            </a:r>
          </a:p>
          <a:p>
            <a:pPr algn="l" marL="641809" indent="-320905" lvl="1">
              <a:lnSpc>
                <a:spcPts val="3567"/>
              </a:lnSpc>
              <a:spcBef>
                <a:spcPct val="0"/>
              </a:spcBef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Uses all points to estimate the derivative</a:t>
            </a:r>
          </a:p>
          <a:p>
            <a:pPr algn="l" marL="641809" indent="-320905" lvl="1">
              <a:lnSpc>
                <a:spcPts val="3567"/>
              </a:lnSpc>
              <a:spcBef>
                <a:spcPct val="0"/>
              </a:spcBef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Problems with Smooth Solution</a:t>
            </a:r>
          </a:p>
          <a:p>
            <a:pPr algn="l" marL="641809" indent="-320905" lvl="1">
              <a:lnSpc>
                <a:spcPts val="3567"/>
              </a:lnSpc>
              <a:spcBef>
                <a:spcPct val="0"/>
              </a:spcBef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Spectral Accuracy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3756" y="5579960"/>
            <a:ext cx="6727684" cy="225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809" indent="-320905" lvl="1">
              <a:lnSpc>
                <a:spcPts val="3567"/>
              </a:lnSpc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Local domain</a:t>
            </a:r>
          </a:p>
          <a:p>
            <a:pPr algn="l" marL="641809" indent="-320905" lvl="1">
              <a:lnSpc>
                <a:spcPts val="3567"/>
              </a:lnSpc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Uses a few neighbouring grid points.</a:t>
            </a:r>
          </a:p>
          <a:p>
            <a:pPr algn="l" marL="641809" indent="-320905" lvl="1">
              <a:lnSpc>
                <a:spcPts val="3567"/>
              </a:lnSpc>
              <a:spcBef>
                <a:spcPct val="0"/>
              </a:spcBef>
              <a:buFont typeface="Arial"/>
              <a:buChar char="•"/>
            </a:pPr>
            <a:r>
              <a:rPr lang="en-US" sz="2972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Problems with non-smooth or complex geomtries.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37831" y="1834160"/>
            <a:ext cx="1067594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Why Chebychev Collocation Method?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16637" y="3093722"/>
            <a:ext cx="6044593" cy="5219103"/>
          </a:xfrm>
          <a:custGeom>
            <a:avLst/>
            <a:gdLst/>
            <a:ahLst/>
            <a:cxnLst/>
            <a:rect r="r" b="b" t="t" l="l"/>
            <a:pathLst>
              <a:path h="5219103" w="6044593">
                <a:moveTo>
                  <a:pt x="0" y="0"/>
                </a:moveTo>
                <a:lnTo>
                  <a:pt x="6044593" y="0"/>
                </a:lnTo>
                <a:lnTo>
                  <a:pt x="6044593" y="5219103"/>
                </a:lnTo>
                <a:lnTo>
                  <a:pt x="0" y="521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92" t="0" r="-209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28028" y="6449837"/>
            <a:ext cx="7883763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Fourier-based spectral methods should be avoided as the solution is not periodic as seen in the results of the MOL method.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201" y="3144662"/>
            <a:ext cx="7883763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The book mainly discusses the implementation of </a:t>
            </a:r>
          </a:p>
          <a:p>
            <a:pPr algn="l" marL="582883" indent="-291442" lvl="1">
              <a:lnSpc>
                <a:spcPts val="3239"/>
              </a:lnSpc>
              <a:buAutoNum type="arabicPeriod" startAt="1"/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Fourier Spectral Methods</a:t>
            </a:r>
          </a:p>
          <a:p>
            <a:pPr algn="l" marL="582883" indent="-291442" lvl="1">
              <a:lnSpc>
                <a:spcPts val="3239"/>
              </a:lnSpc>
              <a:spcBef>
                <a:spcPct val="0"/>
              </a:spcBef>
              <a:buAutoNum type="arabicPeriod" startAt="1"/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 Pseudo-Spectral Methods with FFT</a:t>
            </a:r>
          </a:p>
          <a:p>
            <a:pPr algn="l" marL="582883" indent="-291442" lvl="1">
              <a:lnSpc>
                <a:spcPts val="3239"/>
              </a:lnSpc>
              <a:spcBef>
                <a:spcPct val="0"/>
              </a:spcBef>
              <a:buAutoNum type="arabicPeriod" startAt="1"/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Chebychev Spectral Methods</a:t>
            </a:r>
          </a:p>
          <a:p>
            <a:pPr algn="l" marL="582883" indent="-291442" lvl="1">
              <a:lnSpc>
                <a:spcPts val="3239"/>
              </a:lnSpc>
              <a:spcBef>
                <a:spcPct val="0"/>
              </a:spcBef>
              <a:buAutoNum type="arabicPeriod" startAt="1"/>
            </a:pPr>
            <a:r>
              <a:rPr lang="en-US" sz="269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Floquiet-Fourier-Hill Method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7909" y="2730263"/>
            <a:ext cx="9440187" cy="6277724"/>
          </a:xfrm>
          <a:custGeom>
            <a:avLst/>
            <a:gdLst/>
            <a:ahLst/>
            <a:cxnLst/>
            <a:rect r="r" b="b" t="t" l="l"/>
            <a:pathLst>
              <a:path h="6277724" w="9440187">
                <a:moveTo>
                  <a:pt x="0" y="0"/>
                </a:moveTo>
                <a:lnTo>
                  <a:pt x="9440187" y="0"/>
                </a:lnTo>
                <a:lnTo>
                  <a:pt x="9440187" y="6277725"/>
                </a:lnTo>
                <a:lnTo>
                  <a:pt x="0" y="6277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49170" y="1870351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36256" y="4819650"/>
            <a:ext cx="612577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1. Periodic Extension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2008" y="5732147"/>
            <a:ext cx="5788809" cy="46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2841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Introduces Gibbs Oscillations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20523" y="3621779"/>
            <a:ext cx="10021028" cy="3795680"/>
          </a:xfrm>
          <a:custGeom>
            <a:avLst/>
            <a:gdLst/>
            <a:ahLst/>
            <a:cxnLst/>
            <a:rect r="r" b="b" t="t" l="l"/>
            <a:pathLst>
              <a:path h="3795680" w="10021028">
                <a:moveTo>
                  <a:pt x="0" y="0"/>
                </a:moveTo>
                <a:lnTo>
                  <a:pt x="10021028" y="0"/>
                </a:lnTo>
                <a:lnTo>
                  <a:pt x="10021028" y="3795680"/>
                </a:lnTo>
                <a:lnTo>
                  <a:pt x="0" y="3795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11" t="-12301" r="-6763" b="-753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49170" y="1870351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6256" y="4819650"/>
            <a:ext cx="612577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2. Polynomial with equidistant points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26731" y="6093624"/>
            <a:ext cx="5788809" cy="46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2841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Introduces Gibbs Oscillations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847813" y="7545739"/>
            <a:ext cx="7794010" cy="857341"/>
          </a:xfrm>
          <a:custGeom>
            <a:avLst/>
            <a:gdLst/>
            <a:ahLst/>
            <a:cxnLst/>
            <a:rect r="r" b="b" t="t" l="l"/>
            <a:pathLst>
              <a:path h="857341" w="7794010">
                <a:moveTo>
                  <a:pt x="0" y="0"/>
                </a:moveTo>
                <a:lnTo>
                  <a:pt x="7794010" y="0"/>
                </a:lnTo>
                <a:lnTo>
                  <a:pt x="7794010" y="857341"/>
                </a:lnTo>
                <a:lnTo>
                  <a:pt x="0" y="857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25639" y="2644815"/>
            <a:ext cx="10738045" cy="4173186"/>
          </a:xfrm>
          <a:custGeom>
            <a:avLst/>
            <a:gdLst/>
            <a:ahLst/>
            <a:cxnLst/>
            <a:rect r="r" b="b" t="t" l="l"/>
            <a:pathLst>
              <a:path h="4173186" w="10738045">
                <a:moveTo>
                  <a:pt x="0" y="0"/>
                </a:moveTo>
                <a:lnTo>
                  <a:pt x="10738045" y="0"/>
                </a:lnTo>
                <a:lnTo>
                  <a:pt x="10738045" y="4173186"/>
                </a:lnTo>
                <a:lnTo>
                  <a:pt x="0" y="4173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45" t="-6392" r="0" b="-1005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940" y="8392564"/>
            <a:ext cx="7794010" cy="857341"/>
          </a:xfrm>
          <a:custGeom>
            <a:avLst/>
            <a:gdLst/>
            <a:ahLst/>
            <a:cxnLst/>
            <a:rect r="r" b="b" t="t" l="l"/>
            <a:pathLst>
              <a:path h="857341" w="7794010">
                <a:moveTo>
                  <a:pt x="0" y="0"/>
                </a:moveTo>
                <a:lnTo>
                  <a:pt x="7794009" y="0"/>
                </a:lnTo>
                <a:lnTo>
                  <a:pt x="7794009" y="857341"/>
                </a:lnTo>
                <a:lnTo>
                  <a:pt x="0" y="857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33366" y="7103127"/>
            <a:ext cx="3363511" cy="587601"/>
          </a:xfrm>
          <a:custGeom>
            <a:avLst/>
            <a:gdLst/>
            <a:ahLst/>
            <a:cxnLst/>
            <a:rect r="r" b="b" t="t" l="l"/>
            <a:pathLst>
              <a:path h="587601" w="3363511">
                <a:moveTo>
                  <a:pt x="0" y="0"/>
                </a:moveTo>
                <a:lnTo>
                  <a:pt x="3363510" y="0"/>
                </a:lnTo>
                <a:lnTo>
                  <a:pt x="3363510" y="587602"/>
                </a:lnTo>
                <a:lnTo>
                  <a:pt x="0" y="587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49170" y="1870351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6040" y="6944764"/>
            <a:ext cx="768622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3. Polynomial approximation with clustered points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0716" y="8780980"/>
            <a:ext cx="5788809" cy="46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2841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Reduces Runge Phenomena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0716" y="7785979"/>
            <a:ext cx="5788809" cy="89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841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Nth degree Polynomial</a:t>
            </a:r>
          </a:p>
          <a:p>
            <a:pPr algn="ctr">
              <a:lnSpc>
                <a:spcPts val="3410"/>
              </a:lnSpc>
              <a:spcBef>
                <a:spcPct val="0"/>
              </a:spcBef>
            </a:pPr>
            <a:r>
              <a:rPr lang="en-US" sz="2841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requires N+1 Points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3243" y="5301071"/>
            <a:ext cx="2618422" cy="595877"/>
          </a:xfrm>
          <a:custGeom>
            <a:avLst/>
            <a:gdLst/>
            <a:ahLst/>
            <a:cxnLst/>
            <a:rect r="r" b="b" t="t" l="l"/>
            <a:pathLst>
              <a:path h="595877" w="2618422">
                <a:moveTo>
                  <a:pt x="0" y="0"/>
                </a:moveTo>
                <a:lnTo>
                  <a:pt x="2618422" y="0"/>
                </a:lnTo>
                <a:lnTo>
                  <a:pt x="2618422" y="595877"/>
                </a:lnTo>
                <a:lnTo>
                  <a:pt x="0" y="595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4641" y="6763723"/>
            <a:ext cx="3072740" cy="648831"/>
          </a:xfrm>
          <a:custGeom>
            <a:avLst/>
            <a:gdLst/>
            <a:ahLst/>
            <a:cxnLst/>
            <a:rect r="r" b="b" t="t" l="l"/>
            <a:pathLst>
              <a:path h="648831" w="3072740">
                <a:moveTo>
                  <a:pt x="0" y="0"/>
                </a:moveTo>
                <a:lnTo>
                  <a:pt x="3072740" y="0"/>
                </a:lnTo>
                <a:lnTo>
                  <a:pt x="3072740" y="648831"/>
                </a:lnTo>
                <a:lnTo>
                  <a:pt x="0" y="648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244" t="-48849" r="-10658" b="-2930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6087712"/>
            <a:ext cx="7744429" cy="3170588"/>
          </a:xfrm>
          <a:custGeom>
            <a:avLst/>
            <a:gdLst/>
            <a:ahLst/>
            <a:cxnLst/>
            <a:rect r="r" b="b" t="t" l="l"/>
            <a:pathLst>
              <a:path h="3170588" w="7744429">
                <a:moveTo>
                  <a:pt x="0" y="0"/>
                </a:moveTo>
                <a:lnTo>
                  <a:pt x="7744429" y="0"/>
                </a:lnTo>
                <a:lnTo>
                  <a:pt x="7744429" y="3170588"/>
                </a:lnTo>
                <a:lnTo>
                  <a:pt x="0" y="31705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5" t="0" r="-219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90484" y="7510511"/>
            <a:ext cx="4501170" cy="1747789"/>
          </a:xfrm>
          <a:custGeom>
            <a:avLst/>
            <a:gdLst/>
            <a:ahLst/>
            <a:cxnLst/>
            <a:rect r="r" b="b" t="t" l="l"/>
            <a:pathLst>
              <a:path h="1747789" w="4501170">
                <a:moveTo>
                  <a:pt x="0" y="0"/>
                </a:moveTo>
                <a:lnTo>
                  <a:pt x="4501170" y="0"/>
                </a:lnTo>
                <a:lnTo>
                  <a:pt x="4501170" y="1747789"/>
                </a:lnTo>
                <a:lnTo>
                  <a:pt x="0" y="17477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78" t="0" r="-3292" b="-732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68026" y="1870351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30599" y="2610980"/>
            <a:ext cx="956854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to construct the polynomial and its derivative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4025" y="4478361"/>
            <a:ext cx="1401735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830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Assume </a:t>
            </a:r>
            <a:r>
              <a:rPr lang="en-US" sz="2830" i="true">
                <a:solidFill>
                  <a:srgbClr val="1F3F2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</a:t>
            </a:r>
            <a:r>
              <a:rPr lang="en-US" sz="2830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 is the polynimial , </a:t>
            </a:r>
            <a:r>
              <a:rPr lang="en-US" sz="2830" i="true">
                <a:solidFill>
                  <a:srgbClr val="1F3F2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V(x)</a:t>
            </a:r>
            <a:r>
              <a:rPr lang="en-US" sz="2830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 is the true function and </a:t>
            </a:r>
            <a:r>
              <a:rPr lang="en-US" sz="2830" i="true">
                <a:solidFill>
                  <a:srgbClr val="1F3F2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</a:t>
            </a:r>
            <a:r>
              <a:rPr lang="en-US" sz="2830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 be the derivative.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9116" y="6135073"/>
            <a:ext cx="684379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830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Assuming a grid of chebychev points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5351" y="1545153"/>
            <a:ext cx="8952947" cy="9064051"/>
            <a:chOff x="0" y="0"/>
            <a:chExt cx="2357978" cy="2387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7978" cy="2387240"/>
            </a:xfrm>
            <a:custGeom>
              <a:avLst/>
              <a:gdLst/>
              <a:ahLst/>
              <a:cxnLst/>
              <a:rect r="r" b="b" t="t" l="l"/>
              <a:pathLst>
                <a:path h="2387240" w="2357978">
                  <a:moveTo>
                    <a:pt x="0" y="0"/>
                  </a:moveTo>
                  <a:lnTo>
                    <a:pt x="2357978" y="0"/>
                  </a:lnTo>
                  <a:lnTo>
                    <a:pt x="2357978" y="2387240"/>
                  </a:lnTo>
                  <a:lnTo>
                    <a:pt x="0" y="2387240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57978" cy="2396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132" y="3613394"/>
            <a:ext cx="516484" cy="501544"/>
            <a:chOff x="0" y="0"/>
            <a:chExt cx="136029" cy="1320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02933" y="4275248"/>
            <a:ext cx="9297234" cy="6333956"/>
            <a:chOff x="0" y="0"/>
            <a:chExt cx="1344959" cy="9162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4959" cy="916285"/>
            </a:xfrm>
            <a:custGeom>
              <a:avLst/>
              <a:gdLst/>
              <a:ahLst/>
              <a:cxnLst/>
              <a:rect r="r" b="b" t="t" l="l"/>
              <a:pathLst>
                <a:path h="916285" w="1344959">
                  <a:moveTo>
                    <a:pt x="0" y="0"/>
                  </a:moveTo>
                  <a:lnTo>
                    <a:pt x="1344959" y="0"/>
                  </a:lnTo>
                  <a:lnTo>
                    <a:pt x="1344959" y="916285"/>
                  </a:lnTo>
                  <a:lnTo>
                    <a:pt x="0" y="916285"/>
                  </a:lnTo>
                  <a:close/>
                </a:path>
              </a:pathLst>
            </a:custGeom>
            <a:blipFill>
              <a:blip r:embed="rId2"/>
              <a:stretch>
                <a:fillRect l="-10358" t="0" r="-1035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true" rot="0">
            <a:off x="9302933" y="4275248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7688515" y="1414226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1220913"/>
                </a:moveTo>
                <a:lnTo>
                  <a:pt x="1236652" y="1220913"/>
                </a:lnTo>
                <a:lnTo>
                  <a:pt x="1236652" y="0"/>
                </a:lnTo>
                <a:lnTo>
                  <a:pt x="0" y="0"/>
                </a:lnTo>
                <a:lnTo>
                  <a:pt x="0" y="122091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92781" y="1545153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2"/>
                </a:lnTo>
                <a:lnTo>
                  <a:pt x="0" y="329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366667" y="8641712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0034" y="4830924"/>
            <a:ext cx="516484" cy="501544"/>
            <a:chOff x="0" y="0"/>
            <a:chExt cx="136029" cy="1320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0034" y="6429454"/>
            <a:ext cx="516484" cy="501544"/>
            <a:chOff x="0" y="0"/>
            <a:chExt cx="136029" cy="1320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375982" y="1878003"/>
            <a:ext cx="655660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Acid-M</a:t>
            </a: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ediation Hypothesis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35989" y="3483166"/>
            <a:ext cx="59820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C7FF6F"/>
                </a:solidFill>
                <a:latin typeface="Inter"/>
                <a:ea typeface="Inter"/>
                <a:cs typeface="Inter"/>
                <a:sym typeface="Inter"/>
              </a:rPr>
              <a:t>TUMOR CELLS RELY ON GLYCOLYSIS, PRODUCING EXCESS H⁺ 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6279" y="3714572"/>
            <a:ext cx="518337" cy="2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b="true" sz="1963">
                <a:solidFill>
                  <a:srgbClr val="C7FF6F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47891" y="4700696"/>
            <a:ext cx="598204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C7FF6F"/>
                </a:solidFill>
                <a:latin typeface="Inter"/>
                <a:ea typeface="Inter"/>
                <a:cs typeface="Inter"/>
                <a:sym typeface="Inter"/>
              </a:rPr>
              <a:t>THESE IONS DIFFUSE OUTWARD, LOWERING PH IN SURROUNDING TISSUE.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8181" y="4932102"/>
            <a:ext cx="518337" cy="2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b="true" sz="1963">
                <a:solidFill>
                  <a:srgbClr val="C7FF6F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47891" y="6299226"/>
            <a:ext cx="598204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C7FF6F"/>
                </a:solidFill>
                <a:latin typeface="Inter"/>
                <a:ea typeface="Inter"/>
                <a:cs typeface="Inter"/>
                <a:sym typeface="Inter"/>
              </a:rPr>
              <a:t>NORMAL CELLS DIE IN ACIDIC PH (~PH &lt; 7.1), WHILE TUMOR CELLS THRIVE (OPTIMAL ~PH 6.8).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181" y="6530633"/>
            <a:ext cx="518337" cy="29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b="true" sz="1963">
                <a:solidFill>
                  <a:srgbClr val="C7FF6F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869449" y="297012"/>
            <a:ext cx="1712233" cy="731688"/>
            <a:chOff x="0" y="0"/>
            <a:chExt cx="450959" cy="1927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0959" cy="192708"/>
            </a:xfrm>
            <a:custGeom>
              <a:avLst/>
              <a:gdLst/>
              <a:ahLst/>
              <a:cxnLst/>
              <a:rect r="r" b="b" t="t" l="l"/>
              <a:pathLst>
                <a:path h="192708" w="450959">
                  <a:moveTo>
                    <a:pt x="0" y="0"/>
                  </a:moveTo>
                  <a:lnTo>
                    <a:pt x="450959" y="0"/>
                  </a:lnTo>
                  <a:lnTo>
                    <a:pt x="450959" y="192708"/>
                  </a:lnTo>
                  <a:lnTo>
                    <a:pt x="0" y="192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450959" cy="202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13611" y="7494485"/>
            <a:ext cx="10288829" cy="871514"/>
          </a:xfrm>
          <a:custGeom>
            <a:avLst/>
            <a:gdLst/>
            <a:ahLst/>
            <a:cxnLst/>
            <a:rect r="r" b="b" t="t" l="l"/>
            <a:pathLst>
              <a:path h="871514" w="10288829">
                <a:moveTo>
                  <a:pt x="0" y="0"/>
                </a:moveTo>
                <a:lnTo>
                  <a:pt x="10288829" y="0"/>
                </a:lnTo>
                <a:lnTo>
                  <a:pt x="10288829" y="871513"/>
                </a:lnTo>
                <a:lnTo>
                  <a:pt x="0" y="871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37" t="-26230" r="-3474" b="-2891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68026" y="2157354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9170" y="3093722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Neuman Boundary Condition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4183" y="4417910"/>
            <a:ext cx="15379634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7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Instead of using the standard Chebyshev second derivative matrix as-is, we modify it by replacing its first and last rows with the corresponding rows from the first derivative matrix to enforce Neumann boundary conditions.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93371" y="3116337"/>
            <a:ext cx="11301259" cy="4054327"/>
          </a:xfrm>
          <a:custGeom>
            <a:avLst/>
            <a:gdLst/>
            <a:ahLst/>
            <a:cxnLst/>
            <a:rect r="r" b="b" t="t" l="l"/>
            <a:pathLst>
              <a:path h="4054327" w="11301259">
                <a:moveTo>
                  <a:pt x="0" y="0"/>
                </a:moveTo>
                <a:lnTo>
                  <a:pt x="11301258" y="0"/>
                </a:lnTo>
                <a:lnTo>
                  <a:pt x="11301258" y="4054326"/>
                </a:lnTo>
                <a:lnTo>
                  <a:pt x="0" y="4054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82073" y="8185511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9" y="0"/>
                </a:lnTo>
                <a:lnTo>
                  <a:pt x="11301259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68026" y="2157354"/>
            <a:ext cx="965327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8744" y="9974085"/>
            <a:ext cx="17372013" cy="27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7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“SOLVE_IVP,” solve_ivp - SciPy v1.15.3 Manual, https://docs.scipy.org/doc/scipy/reference/generated/scipy.integrate.solve_ivp.html (accessed Jun. 20, 2025).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2240" y="7484988"/>
            <a:ext cx="161474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769">
                <a:solidFill>
                  <a:srgbClr val="1F3F28"/>
                </a:solidFill>
                <a:latin typeface="Poppins"/>
                <a:ea typeface="Poppins"/>
                <a:cs typeface="Poppins"/>
                <a:sym typeface="Poppins"/>
              </a:rPr>
              <a:t>Solved with Backward differentiation method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832404" cy="282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  <a:p>
              <a:pPr algn="ctr">
                <a:lnSpc>
                  <a:spcPts val="57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2240" y="5216745"/>
            <a:ext cx="9989969" cy="3870105"/>
          </a:xfrm>
          <a:custGeom>
            <a:avLst/>
            <a:gdLst/>
            <a:ahLst/>
            <a:cxnLst/>
            <a:rect r="r" b="b" t="t" l="l"/>
            <a:pathLst>
              <a:path h="3870105" w="9989969">
                <a:moveTo>
                  <a:pt x="0" y="0"/>
                </a:moveTo>
                <a:lnTo>
                  <a:pt x="9989970" y="0"/>
                </a:lnTo>
                <a:lnTo>
                  <a:pt x="9989970" y="3870105"/>
                </a:lnTo>
                <a:lnTo>
                  <a:pt x="0" y="387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78" t="0" r="-19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53490" y="5155961"/>
            <a:ext cx="6105810" cy="3991673"/>
          </a:xfrm>
          <a:custGeom>
            <a:avLst/>
            <a:gdLst/>
            <a:ahLst/>
            <a:cxnLst/>
            <a:rect r="r" b="b" t="t" l="l"/>
            <a:pathLst>
              <a:path h="3991673" w="6105810">
                <a:moveTo>
                  <a:pt x="0" y="0"/>
                </a:moveTo>
                <a:lnTo>
                  <a:pt x="6105810" y="0"/>
                </a:lnTo>
                <a:lnTo>
                  <a:pt x="6105810" y="3991673"/>
                </a:lnTo>
                <a:lnTo>
                  <a:pt x="0" y="3991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8744" y="9974085"/>
            <a:ext cx="17372013" cy="27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7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“SOLVE_IVP,” solve_ivp - SciPy v1.15.3 Manual, https://docs.scipy.org/doc/scipy/reference/generated/scipy.integrate.solve_ivp.html (accessed Jun. 20, 2025).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49170" y="2903222"/>
            <a:ext cx="965327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Chebychev Collocation Method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and Time Complexity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67624" y="275242"/>
            <a:ext cx="2750745" cy="618969"/>
            <a:chOff x="0" y="0"/>
            <a:chExt cx="724476" cy="163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4476" cy="163021"/>
            </a:xfrm>
            <a:custGeom>
              <a:avLst/>
              <a:gdLst/>
              <a:ahLst/>
              <a:cxnLst/>
              <a:rect r="r" b="b" t="t" l="l"/>
              <a:pathLst>
                <a:path h="163021" w="724476">
                  <a:moveTo>
                    <a:pt x="0" y="0"/>
                  </a:moveTo>
                  <a:lnTo>
                    <a:pt x="724476" y="0"/>
                  </a:lnTo>
                  <a:lnTo>
                    <a:pt x="724476" y="163021"/>
                  </a:lnTo>
                  <a:lnTo>
                    <a:pt x="0" y="163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24476" cy="17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9326" y="6352973"/>
            <a:ext cx="9199903" cy="4218516"/>
            <a:chOff x="0" y="0"/>
            <a:chExt cx="2423020" cy="1111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020" cy="1111050"/>
            </a:xfrm>
            <a:custGeom>
              <a:avLst/>
              <a:gdLst/>
              <a:ahLst/>
              <a:cxnLst/>
              <a:rect r="r" b="b" t="t" l="l"/>
              <a:pathLst>
                <a:path h="1111050" w="2423020">
                  <a:moveTo>
                    <a:pt x="0" y="0"/>
                  </a:moveTo>
                  <a:lnTo>
                    <a:pt x="2423020" y="0"/>
                  </a:lnTo>
                  <a:lnTo>
                    <a:pt x="2423020" y="1111050"/>
                  </a:lnTo>
                  <a:lnTo>
                    <a:pt x="0" y="1111050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23020" cy="112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87543" y="7007707"/>
            <a:ext cx="6516287" cy="225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  <a:spcBef>
                <a:spcPct val="0"/>
              </a:spcBef>
            </a:pP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</a:t>
            </a: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iterature Review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7523422" y="1199601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1220913"/>
                </a:moveTo>
                <a:lnTo>
                  <a:pt x="1236653" y="1220913"/>
                </a:lnTo>
                <a:lnTo>
                  <a:pt x="1236653" y="0"/>
                </a:lnTo>
                <a:lnTo>
                  <a:pt x="0" y="0"/>
                </a:lnTo>
                <a:lnTo>
                  <a:pt x="0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9779466" y="6082925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9281" y="2169742"/>
            <a:ext cx="516484" cy="501544"/>
            <a:chOff x="0" y="0"/>
            <a:chExt cx="136029" cy="132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486265" y="2302243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7572" y="1956428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219536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8023" y="3428094"/>
            <a:ext cx="516484" cy="501544"/>
            <a:chOff x="0" y="0"/>
            <a:chExt cx="136029" cy="1320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415007" y="3560595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1"/>
                </a:lnTo>
                <a:lnTo>
                  <a:pt x="142516" y="236541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7412" y="3004406"/>
            <a:ext cx="8166063" cy="2960198"/>
          </a:xfrm>
          <a:custGeom>
            <a:avLst/>
            <a:gdLst/>
            <a:ahLst/>
            <a:cxnLst/>
            <a:rect r="r" b="b" t="t" l="l"/>
            <a:pathLst>
              <a:path h="2960198" w="8166063">
                <a:moveTo>
                  <a:pt x="0" y="0"/>
                </a:moveTo>
                <a:lnTo>
                  <a:pt x="8166063" y="0"/>
                </a:lnTo>
                <a:lnTo>
                  <a:pt x="8166063" y="2960198"/>
                </a:lnTo>
                <a:lnTo>
                  <a:pt x="0" y="2960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90332" y="4880115"/>
            <a:ext cx="9389133" cy="1576912"/>
          </a:xfrm>
          <a:custGeom>
            <a:avLst/>
            <a:gdLst/>
            <a:ahLst/>
            <a:cxnLst/>
            <a:rect r="r" b="b" t="t" l="l"/>
            <a:pathLst>
              <a:path h="1576912" w="9389133">
                <a:moveTo>
                  <a:pt x="0" y="0"/>
                </a:moveTo>
                <a:lnTo>
                  <a:pt x="9389134" y="0"/>
                </a:lnTo>
                <a:lnTo>
                  <a:pt x="9389134" y="1576912"/>
                </a:lnTo>
                <a:lnTo>
                  <a:pt x="0" y="1576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386" t="0" r="-545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3414" y="7545547"/>
            <a:ext cx="9526051" cy="1586600"/>
          </a:xfrm>
          <a:custGeom>
            <a:avLst/>
            <a:gdLst/>
            <a:ahLst/>
            <a:cxnLst/>
            <a:rect r="r" b="b" t="t" l="l"/>
            <a:pathLst>
              <a:path h="1586600" w="9526051">
                <a:moveTo>
                  <a:pt x="0" y="0"/>
                </a:moveTo>
                <a:lnTo>
                  <a:pt x="9526052" y="0"/>
                </a:lnTo>
                <a:lnTo>
                  <a:pt x="9526052" y="1586600"/>
                </a:lnTo>
                <a:lnTo>
                  <a:pt x="0" y="1586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941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23641" y="2039514"/>
            <a:ext cx="7020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FROM 3-EQUATION SYSTEM → TO 2 EQUATIONS → TO 1 DEGENERATE PDE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641" y="3341505"/>
            <a:ext cx="702035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MOTIVATED BY COMPUTATIONAL SIMPLICITY AND SIMPLIFICATION TO GET AN ANALYTICAL SOLUTION IN A SPECIAL CASE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08144" y="6693382"/>
            <a:ext cx="411348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2 EQUATION 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3462" y="9877425"/>
            <a:ext cx="934595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"/>
              </a:lnSpc>
              <a:spcBef>
                <a:spcPct val="0"/>
              </a:spcBef>
            </a:pPr>
            <a:r>
              <a:rPr lang="en-US" b="true" sz="13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C. Mascia, P. Moschetta, and C. Simeoni, “Numerical investigation of some reductions for the gatenby–gawlinski model,” Axioms, vol. 13, no. 5, p. 281, Apr. 2024. doi:10.3390/axioms13050281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9326" y="6352973"/>
            <a:ext cx="9199903" cy="4218516"/>
            <a:chOff x="0" y="0"/>
            <a:chExt cx="2423020" cy="1111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020" cy="1111050"/>
            </a:xfrm>
            <a:custGeom>
              <a:avLst/>
              <a:gdLst/>
              <a:ahLst/>
              <a:cxnLst/>
              <a:rect r="r" b="b" t="t" l="l"/>
              <a:pathLst>
                <a:path h="1111050" w="2423020">
                  <a:moveTo>
                    <a:pt x="0" y="0"/>
                  </a:moveTo>
                  <a:lnTo>
                    <a:pt x="2423020" y="0"/>
                  </a:lnTo>
                  <a:lnTo>
                    <a:pt x="2423020" y="1111050"/>
                  </a:lnTo>
                  <a:lnTo>
                    <a:pt x="0" y="1111050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23020" cy="112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87543" y="7007707"/>
            <a:ext cx="6516287" cy="225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  <a:spcBef>
                <a:spcPct val="0"/>
              </a:spcBef>
            </a:pP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</a:t>
            </a: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iterature Review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7523422" y="1199601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1220913"/>
                </a:moveTo>
                <a:lnTo>
                  <a:pt x="1236653" y="1220913"/>
                </a:lnTo>
                <a:lnTo>
                  <a:pt x="1236653" y="0"/>
                </a:lnTo>
                <a:lnTo>
                  <a:pt x="0" y="0"/>
                </a:lnTo>
                <a:lnTo>
                  <a:pt x="0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9779466" y="6082925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9281" y="2169742"/>
            <a:ext cx="516484" cy="501544"/>
            <a:chOff x="0" y="0"/>
            <a:chExt cx="136029" cy="132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486265" y="2302243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7572" y="1956428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219536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8023" y="3428094"/>
            <a:ext cx="516484" cy="501544"/>
            <a:chOff x="0" y="0"/>
            <a:chExt cx="136029" cy="1320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415007" y="3560595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1"/>
                </a:lnTo>
                <a:lnTo>
                  <a:pt x="142516" y="236541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7412" y="3004406"/>
            <a:ext cx="8166063" cy="2960198"/>
          </a:xfrm>
          <a:custGeom>
            <a:avLst/>
            <a:gdLst/>
            <a:ahLst/>
            <a:cxnLst/>
            <a:rect r="r" b="b" t="t" l="l"/>
            <a:pathLst>
              <a:path h="2960198" w="8166063">
                <a:moveTo>
                  <a:pt x="0" y="0"/>
                </a:moveTo>
                <a:lnTo>
                  <a:pt x="8166063" y="0"/>
                </a:lnTo>
                <a:lnTo>
                  <a:pt x="8166063" y="2960198"/>
                </a:lnTo>
                <a:lnTo>
                  <a:pt x="0" y="2960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5033" y="4885919"/>
            <a:ext cx="8558229" cy="2157369"/>
          </a:xfrm>
          <a:custGeom>
            <a:avLst/>
            <a:gdLst/>
            <a:ahLst/>
            <a:cxnLst/>
            <a:rect r="r" b="b" t="t" l="l"/>
            <a:pathLst>
              <a:path h="2157369" w="8558229">
                <a:moveTo>
                  <a:pt x="0" y="0"/>
                </a:moveTo>
                <a:lnTo>
                  <a:pt x="8558229" y="0"/>
                </a:lnTo>
                <a:lnTo>
                  <a:pt x="8558229" y="2157369"/>
                </a:lnTo>
                <a:lnTo>
                  <a:pt x="0" y="2157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17" t="0" r="-5279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8615415"/>
            <a:ext cx="8360375" cy="1285770"/>
          </a:xfrm>
          <a:custGeom>
            <a:avLst/>
            <a:gdLst/>
            <a:ahLst/>
            <a:cxnLst/>
            <a:rect r="r" b="b" t="t" l="l"/>
            <a:pathLst>
              <a:path h="1285770" w="8360375">
                <a:moveTo>
                  <a:pt x="0" y="0"/>
                </a:moveTo>
                <a:lnTo>
                  <a:pt x="8360375" y="0"/>
                </a:lnTo>
                <a:lnTo>
                  <a:pt x="8360375" y="1285770"/>
                </a:lnTo>
                <a:lnTo>
                  <a:pt x="0" y="12857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994" t="0" r="-399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23641" y="2039514"/>
            <a:ext cx="7020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FROM 3-EQUATION SYSTEM → TO 2 EQUATIONS → TO 1 DEGENERATE PDE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641" y="3341505"/>
            <a:ext cx="702035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MOTIVATED BY COMPUTATIONAL SIMPLICITY AND BETTER ANALYTICAL TRACTABILITY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27406" y="7043288"/>
            <a:ext cx="411348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1 EQUATION 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3641" y="8081231"/>
            <a:ext cx="702035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DEGENERATIVE DIFFUSION TERM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9326" y="6352973"/>
            <a:ext cx="9199903" cy="4218516"/>
            <a:chOff x="0" y="0"/>
            <a:chExt cx="2423020" cy="1111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020" cy="1111050"/>
            </a:xfrm>
            <a:custGeom>
              <a:avLst/>
              <a:gdLst/>
              <a:ahLst/>
              <a:cxnLst/>
              <a:rect r="r" b="b" t="t" l="l"/>
              <a:pathLst>
                <a:path h="1111050" w="2423020">
                  <a:moveTo>
                    <a:pt x="0" y="0"/>
                  </a:moveTo>
                  <a:lnTo>
                    <a:pt x="2423020" y="0"/>
                  </a:lnTo>
                  <a:lnTo>
                    <a:pt x="2423020" y="1111050"/>
                  </a:lnTo>
                  <a:lnTo>
                    <a:pt x="0" y="1111050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23020" cy="112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87543" y="7007707"/>
            <a:ext cx="6516287" cy="225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  <a:spcBef>
                <a:spcPct val="0"/>
              </a:spcBef>
            </a:pP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</a:t>
            </a: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iterature Review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7523422" y="1199601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1220913"/>
                </a:moveTo>
                <a:lnTo>
                  <a:pt x="1236653" y="1220913"/>
                </a:lnTo>
                <a:lnTo>
                  <a:pt x="1236653" y="0"/>
                </a:lnTo>
                <a:lnTo>
                  <a:pt x="0" y="0"/>
                </a:lnTo>
                <a:lnTo>
                  <a:pt x="0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9779466" y="6082925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9281" y="2169742"/>
            <a:ext cx="516484" cy="501544"/>
            <a:chOff x="0" y="0"/>
            <a:chExt cx="136029" cy="132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486265" y="2302243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7572" y="1956428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219536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8023" y="3428094"/>
            <a:ext cx="516484" cy="501544"/>
            <a:chOff x="0" y="0"/>
            <a:chExt cx="136029" cy="1320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415007" y="3560595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1"/>
                </a:lnTo>
                <a:lnTo>
                  <a:pt x="142516" y="236541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7412" y="3004406"/>
            <a:ext cx="8166063" cy="2960198"/>
          </a:xfrm>
          <a:custGeom>
            <a:avLst/>
            <a:gdLst/>
            <a:ahLst/>
            <a:cxnLst/>
            <a:rect r="r" b="b" t="t" l="l"/>
            <a:pathLst>
              <a:path h="2960198" w="8166063">
                <a:moveTo>
                  <a:pt x="0" y="0"/>
                </a:moveTo>
                <a:lnTo>
                  <a:pt x="8166063" y="0"/>
                </a:lnTo>
                <a:lnTo>
                  <a:pt x="8166063" y="2960198"/>
                </a:lnTo>
                <a:lnTo>
                  <a:pt x="0" y="2960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6566" y="5051734"/>
            <a:ext cx="9144000" cy="1956347"/>
          </a:xfrm>
          <a:custGeom>
            <a:avLst/>
            <a:gdLst/>
            <a:ahLst/>
            <a:cxnLst/>
            <a:rect r="r" b="b" t="t" l="l"/>
            <a:pathLst>
              <a:path h="1956347" w="9144000">
                <a:moveTo>
                  <a:pt x="0" y="0"/>
                </a:moveTo>
                <a:lnTo>
                  <a:pt x="9144000" y="0"/>
                </a:lnTo>
                <a:lnTo>
                  <a:pt x="9144000" y="1956346"/>
                </a:lnTo>
                <a:lnTo>
                  <a:pt x="0" y="1956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73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48845" y="7825600"/>
            <a:ext cx="5839442" cy="1273262"/>
          </a:xfrm>
          <a:custGeom>
            <a:avLst/>
            <a:gdLst/>
            <a:ahLst/>
            <a:cxnLst/>
            <a:rect r="r" b="b" t="t" l="l"/>
            <a:pathLst>
              <a:path h="1273262" w="5839442">
                <a:moveTo>
                  <a:pt x="0" y="0"/>
                </a:moveTo>
                <a:lnTo>
                  <a:pt x="5839442" y="0"/>
                </a:lnTo>
                <a:lnTo>
                  <a:pt x="5839442" y="1273262"/>
                </a:lnTo>
                <a:lnTo>
                  <a:pt x="0" y="12732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123641" y="2039514"/>
            <a:ext cx="7020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FROM 3-EQUATION SYSTEM → TO 2 EQUATIONS → TO 1 DEGENERATE PDE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641" y="3341505"/>
            <a:ext cx="702035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MOTIVATED BY COMPUTATIONAL SIMPLICITY AND BETTER ANALYTICAL TRACTABILITY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9326" y="6352973"/>
            <a:ext cx="9199903" cy="4218516"/>
            <a:chOff x="0" y="0"/>
            <a:chExt cx="2423020" cy="1111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3020" cy="1111050"/>
            </a:xfrm>
            <a:custGeom>
              <a:avLst/>
              <a:gdLst/>
              <a:ahLst/>
              <a:cxnLst/>
              <a:rect r="r" b="b" t="t" l="l"/>
              <a:pathLst>
                <a:path h="1111050" w="2423020">
                  <a:moveTo>
                    <a:pt x="0" y="0"/>
                  </a:moveTo>
                  <a:lnTo>
                    <a:pt x="2423020" y="0"/>
                  </a:lnTo>
                  <a:lnTo>
                    <a:pt x="2423020" y="1111050"/>
                  </a:lnTo>
                  <a:lnTo>
                    <a:pt x="0" y="1111050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23020" cy="1120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87543" y="7007707"/>
            <a:ext cx="6516287" cy="225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  <a:spcBef>
                <a:spcPct val="0"/>
              </a:spcBef>
            </a:pP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</a:t>
            </a:r>
            <a:r>
              <a:rPr lang="en-US" b="true" sz="713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iterature Review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7523422" y="1199601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1220913"/>
                </a:moveTo>
                <a:lnTo>
                  <a:pt x="1236653" y="1220913"/>
                </a:lnTo>
                <a:lnTo>
                  <a:pt x="1236653" y="0"/>
                </a:lnTo>
                <a:lnTo>
                  <a:pt x="0" y="0"/>
                </a:lnTo>
                <a:lnTo>
                  <a:pt x="0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9779466" y="6082925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1236652" y="1220913"/>
                </a:moveTo>
                <a:lnTo>
                  <a:pt x="0" y="1220913"/>
                </a:lnTo>
                <a:lnTo>
                  <a:pt x="0" y="0"/>
                </a:lnTo>
                <a:lnTo>
                  <a:pt x="1236652" y="0"/>
                </a:lnTo>
                <a:lnTo>
                  <a:pt x="1236652" y="12209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9281" y="2169742"/>
            <a:ext cx="516484" cy="501544"/>
            <a:chOff x="0" y="0"/>
            <a:chExt cx="136029" cy="132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486265" y="2302243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2"/>
                </a:lnTo>
                <a:lnTo>
                  <a:pt x="142516" y="236542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7572" y="1956428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219536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8023" y="3428094"/>
            <a:ext cx="516484" cy="501544"/>
            <a:chOff x="0" y="0"/>
            <a:chExt cx="136029" cy="1320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029" cy="132094"/>
            </a:xfrm>
            <a:custGeom>
              <a:avLst/>
              <a:gdLst/>
              <a:ahLst/>
              <a:cxnLst/>
              <a:rect r="r" b="b" t="t" l="l"/>
              <a:pathLst>
                <a:path h="132094" w="136029">
                  <a:moveTo>
                    <a:pt x="0" y="0"/>
                  </a:moveTo>
                  <a:lnTo>
                    <a:pt x="136029" y="0"/>
                  </a:lnTo>
                  <a:lnTo>
                    <a:pt x="136029" y="132094"/>
                  </a:lnTo>
                  <a:lnTo>
                    <a:pt x="0" y="132094"/>
                  </a:lnTo>
                  <a:close/>
                </a:path>
              </a:pathLst>
            </a:custGeom>
            <a:solidFill>
              <a:srgbClr val="C7FF6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36029" cy="14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415007" y="3560595"/>
            <a:ext cx="142516" cy="236541"/>
          </a:xfrm>
          <a:custGeom>
            <a:avLst/>
            <a:gdLst/>
            <a:ahLst/>
            <a:cxnLst/>
            <a:rect r="r" b="b" t="t" l="l"/>
            <a:pathLst>
              <a:path h="236541" w="142516">
                <a:moveTo>
                  <a:pt x="142516" y="0"/>
                </a:moveTo>
                <a:lnTo>
                  <a:pt x="0" y="0"/>
                </a:lnTo>
                <a:lnTo>
                  <a:pt x="0" y="236541"/>
                </a:lnTo>
                <a:lnTo>
                  <a:pt x="142516" y="236541"/>
                </a:lnTo>
                <a:lnTo>
                  <a:pt x="142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7412" y="3004406"/>
            <a:ext cx="8166063" cy="2960198"/>
          </a:xfrm>
          <a:custGeom>
            <a:avLst/>
            <a:gdLst/>
            <a:ahLst/>
            <a:cxnLst/>
            <a:rect r="r" b="b" t="t" l="l"/>
            <a:pathLst>
              <a:path h="2960198" w="8166063">
                <a:moveTo>
                  <a:pt x="0" y="0"/>
                </a:moveTo>
                <a:lnTo>
                  <a:pt x="8166063" y="0"/>
                </a:lnTo>
                <a:lnTo>
                  <a:pt x="8166063" y="2960198"/>
                </a:lnTo>
                <a:lnTo>
                  <a:pt x="0" y="2960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8023" y="4705396"/>
            <a:ext cx="8078346" cy="4332013"/>
          </a:xfrm>
          <a:custGeom>
            <a:avLst/>
            <a:gdLst/>
            <a:ahLst/>
            <a:cxnLst/>
            <a:rect r="r" b="b" t="t" l="l"/>
            <a:pathLst>
              <a:path h="4332013" w="8078346">
                <a:moveTo>
                  <a:pt x="0" y="0"/>
                </a:moveTo>
                <a:lnTo>
                  <a:pt x="8078346" y="0"/>
                </a:lnTo>
                <a:lnTo>
                  <a:pt x="8078346" y="4332013"/>
                </a:lnTo>
                <a:lnTo>
                  <a:pt x="0" y="4332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23641" y="2039514"/>
            <a:ext cx="702035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FROM 3-EQUATION SYSTEM → TO 2 EQUATIONS → TO 1 DEGENERATE PDE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641" y="3341505"/>
            <a:ext cx="702035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MOTIVATED BY COMPUTATIONAL SIMPLICITY AND BETTER ANALYTICAL TRACTABILITY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38463" y="4449705"/>
            <a:ext cx="1927559" cy="1847576"/>
            <a:chOff x="0" y="0"/>
            <a:chExt cx="507670" cy="4866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7670" cy="486604"/>
            </a:xfrm>
            <a:custGeom>
              <a:avLst/>
              <a:gdLst/>
              <a:ahLst/>
              <a:cxnLst/>
              <a:rect r="r" b="b" t="t" l="l"/>
              <a:pathLst>
                <a:path h="486604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486604"/>
                  </a:lnTo>
                  <a:lnTo>
                    <a:pt x="0" y="486604"/>
                  </a:lnTo>
                  <a:close/>
                </a:path>
              </a:pathLst>
            </a:custGeom>
            <a:solidFill>
              <a:srgbClr val="C7FF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07670" cy="4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2429117" y="4256537"/>
            <a:ext cx="1044525" cy="1031232"/>
          </a:xfrm>
          <a:custGeom>
            <a:avLst/>
            <a:gdLst/>
            <a:ahLst/>
            <a:cxnLst/>
            <a:rect r="r" b="b" t="t" l="l"/>
            <a:pathLst>
              <a:path h="1031232" w="1044525">
                <a:moveTo>
                  <a:pt x="1044526" y="1031231"/>
                </a:moveTo>
                <a:lnTo>
                  <a:pt x="0" y="1031231"/>
                </a:lnTo>
                <a:lnTo>
                  <a:pt x="0" y="0"/>
                </a:lnTo>
                <a:lnTo>
                  <a:pt x="1044526" y="0"/>
                </a:lnTo>
                <a:lnTo>
                  <a:pt x="1044526" y="10312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1975" y="-133605"/>
            <a:ext cx="9875480" cy="1585837"/>
            <a:chOff x="0" y="0"/>
            <a:chExt cx="2600949" cy="4176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0949" cy="417669"/>
            </a:xfrm>
            <a:custGeom>
              <a:avLst/>
              <a:gdLst/>
              <a:ahLst/>
              <a:cxnLst/>
              <a:rect r="r" b="b" t="t" l="l"/>
              <a:pathLst>
                <a:path h="417669" w="2600949">
                  <a:moveTo>
                    <a:pt x="0" y="0"/>
                  </a:moveTo>
                  <a:lnTo>
                    <a:pt x="2600949" y="0"/>
                  </a:lnTo>
                  <a:lnTo>
                    <a:pt x="2600949" y="417669"/>
                  </a:lnTo>
                  <a:lnTo>
                    <a:pt x="0" y="417669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600949" cy="42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86023" y="465267"/>
            <a:ext cx="1236652" cy="1220913"/>
          </a:xfrm>
          <a:custGeom>
            <a:avLst/>
            <a:gdLst/>
            <a:ahLst/>
            <a:cxnLst/>
            <a:rect r="r" b="b" t="t" l="l"/>
            <a:pathLst>
              <a:path h="1220913" w="1236652">
                <a:moveTo>
                  <a:pt x="0" y="0"/>
                </a:moveTo>
                <a:lnTo>
                  <a:pt x="1236653" y="0"/>
                </a:lnTo>
                <a:lnTo>
                  <a:pt x="1236653" y="1220913"/>
                </a:lnTo>
                <a:lnTo>
                  <a:pt x="0" y="122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71953" y="2623571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803404" y="194473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84709" y="4449705"/>
            <a:ext cx="1927559" cy="1847576"/>
            <a:chOff x="0" y="0"/>
            <a:chExt cx="507670" cy="4866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7670" cy="486604"/>
            </a:xfrm>
            <a:custGeom>
              <a:avLst/>
              <a:gdLst/>
              <a:ahLst/>
              <a:cxnLst/>
              <a:rect r="r" b="b" t="t" l="l"/>
              <a:pathLst>
                <a:path h="486604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486604"/>
                  </a:lnTo>
                  <a:lnTo>
                    <a:pt x="0" y="486604"/>
                  </a:lnTo>
                  <a:close/>
                </a:path>
              </a:pathLst>
            </a:custGeom>
            <a:solidFill>
              <a:srgbClr val="C7FF6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07670" cy="4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true" rot="0">
            <a:off x="7775363" y="4256537"/>
            <a:ext cx="1044525" cy="1031232"/>
          </a:xfrm>
          <a:custGeom>
            <a:avLst/>
            <a:gdLst/>
            <a:ahLst/>
            <a:cxnLst/>
            <a:rect r="r" b="b" t="t" l="l"/>
            <a:pathLst>
              <a:path h="1031232" w="1044525">
                <a:moveTo>
                  <a:pt x="1044525" y="1031231"/>
                </a:moveTo>
                <a:lnTo>
                  <a:pt x="0" y="1031231"/>
                </a:lnTo>
                <a:lnTo>
                  <a:pt x="0" y="0"/>
                </a:lnTo>
                <a:lnTo>
                  <a:pt x="1044525" y="0"/>
                </a:lnTo>
                <a:lnTo>
                  <a:pt x="1044525" y="10312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244642" y="4135380"/>
            <a:ext cx="1927559" cy="1847576"/>
            <a:chOff x="0" y="0"/>
            <a:chExt cx="507670" cy="4866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7670" cy="486604"/>
            </a:xfrm>
            <a:custGeom>
              <a:avLst/>
              <a:gdLst/>
              <a:ahLst/>
              <a:cxnLst/>
              <a:rect r="r" b="b" t="t" l="l"/>
              <a:pathLst>
                <a:path h="486604" w="507670">
                  <a:moveTo>
                    <a:pt x="0" y="0"/>
                  </a:moveTo>
                  <a:lnTo>
                    <a:pt x="507670" y="0"/>
                  </a:lnTo>
                  <a:lnTo>
                    <a:pt x="507670" y="486604"/>
                  </a:lnTo>
                  <a:lnTo>
                    <a:pt x="0" y="486604"/>
                  </a:lnTo>
                  <a:close/>
                </a:path>
              </a:pathLst>
            </a:custGeom>
            <a:solidFill>
              <a:srgbClr val="C7FF6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07670" cy="4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true" rot="0">
            <a:off x="12935296" y="3942212"/>
            <a:ext cx="1044525" cy="1031232"/>
          </a:xfrm>
          <a:custGeom>
            <a:avLst/>
            <a:gdLst/>
            <a:ahLst/>
            <a:cxnLst/>
            <a:rect r="r" b="b" t="t" l="l"/>
            <a:pathLst>
              <a:path h="1031232" w="1044525">
                <a:moveTo>
                  <a:pt x="1044525" y="1031231"/>
                </a:moveTo>
                <a:lnTo>
                  <a:pt x="0" y="1031231"/>
                </a:lnTo>
                <a:lnTo>
                  <a:pt x="0" y="0"/>
                </a:lnTo>
                <a:lnTo>
                  <a:pt x="1044525" y="0"/>
                </a:lnTo>
                <a:lnTo>
                  <a:pt x="1044525" y="10312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086998" y="4758248"/>
            <a:ext cx="1230490" cy="1230490"/>
          </a:xfrm>
          <a:custGeom>
            <a:avLst/>
            <a:gdLst/>
            <a:ahLst/>
            <a:cxnLst/>
            <a:rect r="r" b="b" t="t" l="l"/>
            <a:pathLst>
              <a:path h="1230490" w="1230490">
                <a:moveTo>
                  <a:pt x="0" y="0"/>
                </a:moveTo>
                <a:lnTo>
                  <a:pt x="1230490" y="0"/>
                </a:lnTo>
                <a:lnTo>
                  <a:pt x="1230490" y="1230490"/>
                </a:lnTo>
                <a:lnTo>
                  <a:pt x="0" y="1230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495090" y="4881228"/>
            <a:ext cx="1226093" cy="1098886"/>
          </a:xfrm>
          <a:custGeom>
            <a:avLst/>
            <a:gdLst/>
            <a:ahLst/>
            <a:cxnLst/>
            <a:rect r="r" b="b" t="t" l="l"/>
            <a:pathLst>
              <a:path h="1098886" w="1226093">
                <a:moveTo>
                  <a:pt x="0" y="0"/>
                </a:moveTo>
                <a:lnTo>
                  <a:pt x="1226094" y="0"/>
                </a:lnTo>
                <a:lnTo>
                  <a:pt x="1226094" y="1098886"/>
                </a:lnTo>
                <a:lnTo>
                  <a:pt x="0" y="1098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97855" y="4498448"/>
            <a:ext cx="1273675" cy="1248201"/>
          </a:xfrm>
          <a:custGeom>
            <a:avLst/>
            <a:gdLst/>
            <a:ahLst/>
            <a:cxnLst/>
            <a:rect r="r" b="b" t="t" l="l"/>
            <a:pathLst>
              <a:path h="1248201" w="1273675">
                <a:moveTo>
                  <a:pt x="0" y="0"/>
                </a:moveTo>
                <a:lnTo>
                  <a:pt x="1273675" y="0"/>
                </a:lnTo>
                <a:lnTo>
                  <a:pt x="1273675" y="1248201"/>
                </a:lnTo>
                <a:lnTo>
                  <a:pt x="0" y="1248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726828" y="2332487"/>
            <a:ext cx="108343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3463" y="7515285"/>
            <a:ext cx="3348583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From radial models to realistic tumor shapes.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9969" y="6543735"/>
            <a:ext cx="37555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HIGHER-DIMENSIONAL MODELING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69709" y="7515285"/>
            <a:ext cx="3348583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Linking the model with clinical data for personalization.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66215" y="6543735"/>
            <a:ext cx="37555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PATIENT-SPECIFIC MODELING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29642" y="7200960"/>
            <a:ext cx="334858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Capturing fine tumor-host transitions to improve spatial resolution.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12460" y="6229410"/>
            <a:ext cx="335007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SHARPER INTERFACES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4561172" y="284767"/>
            <a:ext cx="1793431" cy="645803"/>
            <a:chOff x="0" y="0"/>
            <a:chExt cx="472344" cy="1700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344" cy="170088"/>
            </a:xfrm>
            <a:custGeom>
              <a:avLst/>
              <a:gdLst/>
              <a:ahLst/>
              <a:cxnLst/>
              <a:rect r="r" b="b" t="t" l="l"/>
              <a:pathLst>
                <a:path h="170088" w="472344">
                  <a:moveTo>
                    <a:pt x="0" y="0"/>
                  </a:moveTo>
                  <a:lnTo>
                    <a:pt x="472344" y="0"/>
                  </a:lnTo>
                  <a:lnTo>
                    <a:pt x="472344" y="170088"/>
                  </a:lnTo>
                  <a:lnTo>
                    <a:pt x="0" y="1700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72344" cy="17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021" y="2338750"/>
            <a:ext cx="9073890" cy="1791796"/>
            <a:chOff x="0" y="0"/>
            <a:chExt cx="2389831" cy="471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831" cy="471913"/>
            </a:xfrm>
            <a:custGeom>
              <a:avLst/>
              <a:gdLst/>
              <a:ahLst/>
              <a:cxnLst/>
              <a:rect r="r" b="b" t="t" l="l"/>
              <a:pathLst>
                <a:path h="471913" w="2389831">
                  <a:moveTo>
                    <a:pt x="0" y="0"/>
                  </a:moveTo>
                  <a:lnTo>
                    <a:pt x="2389831" y="0"/>
                  </a:lnTo>
                  <a:lnTo>
                    <a:pt x="2389831" y="471913"/>
                  </a:lnTo>
                  <a:lnTo>
                    <a:pt x="0" y="471913"/>
                  </a:lnTo>
                  <a:close/>
                </a:path>
              </a:pathLst>
            </a:custGeom>
            <a:solidFill>
              <a:srgbClr val="1F3F28">
                <a:alpha val="92941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89831" cy="481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5621" y="0"/>
            <a:ext cx="9875480" cy="1585837"/>
            <a:chOff x="0" y="0"/>
            <a:chExt cx="2600949" cy="417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0949" cy="417669"/>
            </a:xfrm>
            <a:custGeom>
              <a:avLst/>
              <a:gdLst/>
              <a:ahLst/>
              <a:cxnLst/>
              <a:rect r="r" b="b" t="t" l="l"/>
              <a:pathLst>
                <a:path h="417669" w="2600949">
                  <a:moveTo>
                    <a:pt x="0" y="0"/>
                  </a:moveTo>
                  <a:lnTo>
                    <a:pt x="2600949" y="0"/>
                  </a:lnTo>
                  <a:lnTo>
                    <a:pt x="2600949" y="417669"/>
                  </a:lnTo>
                  <a:lnTo>
                    <a:pt x="0" y="417669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600949" cy="42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88911" y="9258300"/>
            <a:ext cx="7934206" cy="1585837"/>
            <a:chOff x="0" y="0"/>
            <a:chExt cx="2089667" cy="4176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9667" cy="417669"/>
            </a:xfrm>
            <a:custGeom>
              <a:avLst/>
              <a:gdLst/>
              <a:ahLst/>
              <a:cxnLst/>
              <a:rect r="r" b="b" t="t" l="l"/>
              <a:pathLst>
                <a:path h="417669" w="2089667">
                  <a:moveTo>
                    <a:pt x="0" y="0"/>
                  </a:moveTo>
                  <a:lnTo>
                    <a:pt x="2089667" y="0"/>
                  </a:lnTo>
                  <a:lnTo>
                    <a:pt x="2089667" y="417669"/>
                  </a:lnTo>
                  <a:lnTo>
                    <a:pt x="0" y="417669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2089667" cy="42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2380659" y="852684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5400000">
            <a:off x="9464041" y="530634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412750" y="409731"/>
            <a:ext cx="1875250" cy="462631"/>
            <a:chOff x="0" y="0"/>
            <a:chExt cx="493893" cy="1218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3893" cy="121845"/>
            </a:xfrm>
            <a:custGeom>
              <a:avLst/>
              <a:gdLst/>
              <a:ahLst/>
              <a:cxnLst/>
              <a:rect r="r" b="b" t="t" l="l"/>
              <a:pathLst>
                <a:path h="121845" w="493893">
                  <a:moveTo>
                    <a:pt x="0" y="0"/>
                  </a:moveTo>
                  <a:lnTo>
                    <a:pt x="493893" y="0"/>
                  </a:lnTo>
                  <a:lnTo>
                    <a:pt x="493893" y="121845"/>
                  </a:lnTo>
                  <a:lnTo>
                    <a:pt x="0" y="1218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493893" cy="13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8723" y="4201454"/>
            <a:ext cx="16411386" cy="4779816"/>
          </a:xfrm>
          <a:custGeom>
            <a:avLst/>
            <a:gdLst/>
            <a:ahLst/>
            <a:cxnLst/>
            <a:rect r="r" b="b" t="t" l="l"/>
            <a:pathLst>
              <a:path h="4779816" w="16411386">
                <a:moveTo>
                  <a:pt x="0" y="0"/>
                </a:moveTo>
                <a:lnTo>
                  <a:pt x="16411387" y="0"/>
                </a:lnTo>
                <a:lnTo>
                  <a:pt x="16411387" y="4779816"/>
                </a:lnTo>
                <a:lnTo>
                  <a:pt x="0" y="4779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70891" y="2599579"/>
            <a:ext cx="6813525" cy="120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1"/>
              </a:lnSpc>
              <a:spcBef>
                <a:spcPct val="0"/>
              </a:spcBef>
            </a:pPr>
            <a:r>
              <a:rPr lang="en-US" b="true" sz="745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3371" y="1605708"/>
            <a:ext cx="14887842" cy="8681292"/>
            <a:chOff x="0" y="0"/>
            <a:chExt cx="2306516" cy="1344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6516" cy="1344959"/>
            </a:xfrm>
            <a:custGeom>
              <a:avLst/>
              <a:gdLst/>
              <a:ahLst/>
              <a:cxnLst/>
              <a:rect r="r" b="b" t="t" l="l"/>
              <a:pathLst>
                <a:path h="1344959" w="2306516">
                  <a:moveTo>
                    <a:pt x="0" y="0"/>
                  </a:moveTo>
                  <a:lnTo>
                    <a:pt x="2306516" y="0"/>
                  </a:lnTo>
                  <a:lnTo>
                    <a:pt x="2306516" y="1344959"/>
                  </a:lnTo>
                  <a:lnTo>
                    <a:pt x="0" y="1344959"/>
                  </a:lnTo>
                  <a:close/>
                </a:path>
              </a:pathLst>
            </a:custGeom>
            <a:blipFill>
              <a:blip r:embed="rId2"/>
              <a:stretch>
                <a:fillRect l="-1832" t="0" r="-183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true" rot="0">
            <a:off x="3211315" y="1499442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26383" y="3800803"/>
            <a:ext cx="8779852" cy="1567851"/>
            <a:chOff x="0" y="0"/>
            <a:chExt cx="2312389" cy="4129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2389" cy="412932"/>
            </a:xfrm>
            <a:custGeom>
              <a:avLst/>
              <a:gdLst/>
              <a:ahLst/>
              <a:cxnLst/>
              <a:rect r="r" b="b" t="t" l="l"/>
              <a:pathLst>
                <a:path h="412932" w="2312389">
                  <a:moveTo>
                    <a:pt x="0" y="0"/>
                  </a:moveTo>
                  <a:lnTo>
                    <a:pt x="2312389" y="0"/>
                  </a:lnTo>
                  <a:lnTo>
                    <a:pt x="2312389" y="412932"/>
                  </a:lnTo>
                  <a:lnTo>
                    <a:pt x="0" y="412932"/>
                  </a:lnTo>
                  <a:close/>
                </a:path>
              </a:pathLst>
            </a:custGeom>
            <a:solidFill>
              <a:srgbClr val="C7FF6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312389" cy="422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383" y="5140243"/>
            <a:ext cx="12230100" cy="3559882"/>
            <a:chOff x="0" y="0"/>
            <a:chExt cx="3221096" cy="9375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1096" cy="937582"/>
            </a:xfrm>
            <a:custGeom>
              <a:avLst/>
              <a:gdLst/>
              <a:ahLst/>
              <a:cxnLst/>
              <a:rect r="r" b="b" t="t" l="l"/>
              <a:pathLst>
                <a:path h="937582" w="3221096">
                  <a:moveTo>
                    <a:pt x="0" y="0"/>
                  </a:moveTo>
                  <a:lnTo>
                    <a:pt x="3221096" y="0"/>
                  </a:lnTo>
                  <a:lnTo>
                    <a:pt x="3221096" y="937582"/>
                  </a:lnTo>
                  <a:lnTo>
                    <a:pt x="0" y="937582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3221096" cy="947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59485" y="5767659"/>
            <a:ext cx="5581948" cy="194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AYA AHMED FAROUK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MO’MEN MOHAMED YEHIA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MONA AHMED MOHAMED  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MOSTAFA KHALED ELSAYED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235102" y="7708496"/>
            <a:ext cx="1405532" cy="1387643"/>
          </a:xfrm>
          <a:custGeom>
            <a:avLst/>
            <a:gdLst/>
            <a:ahLst/>
            <a:cxnLst/>
            <a:rect r="r" b="b" t="t" l="l"/>
            <a:pathLst>
              <a:path h="1387643" w="1405532">
                <a:moveTo>
                  <a:pt x="1405532" y="0"/>
                </a:moveTo>
                <a:lnTo>
                  <a:pt x="0" y="0"/>
                </a:lnTo>
                <a:lnTo>
                  <a:pt x="0" y="1387643"/>
                </a:lnTo>
                <a:lnTo>
                  <a:pt x="1405532" y="1387643"/>
                </a:lnTo>
                <a:lnTo>
                  <a:pt x="1405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82455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59485" y="2068059"/>
            <a:ext cx="1066519" cy="329651"/>
          </a:xfrm>
          <a:custGeom>
            <a:avLst/>
            <a:gdLst/>
            <a:ahLst/>
            <a:cxnLst/>
            <a:rect r="r" b="b" t="t" l="l"/>
            <a:pathLst>
              <a:path h="329651" w="1066519">
                <a:moveTo>
                  <a:pt x="0" y="0"/>
                </a:moveTo>
                <a:lnTo>
                  <a:pt x="1066519" y="0"/>
                </a:lnTo>
                <a:lnTo>
                  <a:pt x="1066519" y="329651"/>
                </a:lnTo>
                <a:lnTo>
                  <a:pt x="0" y="329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87884" y="4196681"/>
            <a:ext cx="4856852" cy="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 spc="5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YOU!!!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5283" y="5767659"/>
            <a:ext cx="5610639" cy="194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RAGHAD ABDELHAMEED 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RAWAN MOHAMED NASR 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YOUSSEF DAOUD WILLIAM </a:t>
            </a:r>
          </a:p>
          <a:p>
            <a:pPr algn="l">
              <a:lnSpc>
                <a:spcPts val="3783"/>
              </a:lnSpc>
            </a:pPr>
            <a:r>
              <a:rPr lang="en-US" sz="3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YOUSSEF MOHAMED WANIS </a:t>
            </a:r>
          </a:p>
        </p:txBody>
      </p:sp>
      <p:sp>
        <p:nvSpPr>
          <p:cNvPr name="Freeform 17" id="17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8832" y="1662689"/>
            <a:ext cx="16731710" cy="7872641"/>
            <a:chOff x="0" y="0"/>
            <a:chExt cx="5832404" cy="27442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00070" y="4257909"/>
            <a:ext cx="9359230" cy="3684347"/>
          </a:xfrm>
          <a:custGeom>
            <a:avLst/>
            <a:gdLst/>
            <a:ahLst/>
            <a:cxnLst/>
            <a:rect r="r" b="b" t="t" l="l"/>
            <a:pathLst>
              <a:path h="3684347" w="9359230">
                <a:moveTo>
                  <a:pt x="0" y="0"/>
                </a:moveTo>
                <a:lnTo>
                  <a:pt x="9359230" y="0"/>
                </a:lnTo>
                <a:lnTo>
                  <a:pt x="9359230" y="3684346"/>
                </a:lnTo>
                <a:lnTo>
                  <a:pt x="0" y="368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3943" y="2270401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PDE</a:t>
            </a: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for Acid-Mediated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Tumor Growth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45918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27909" y="4418005"/>
            <a:ext cx="6022378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</a:pPr>
            <a:r>
              <a:rPr lang="en-US" sz="2898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Each equation describes the time and space evolution of:</a:t>
            </a:r>
          </a:p>
          <a:p>
            <a:pPr algn="l">
              <a:lnSpc>
                <a:spcPts val="3478"/>
              </a:lnSpc>
            </a:pP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Nn(r,t)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Normal cell density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Nt(r,t)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Tumor cell density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Ch(r,t)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Excess hydrogen ion concentration (acidity)</a:t>
            </a: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422962" y="9627870"/>
            <a:ext cx="1037547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CECECE"/>
                </a:solidFill>
                <a:latin typeface="Inter"/>
                <a:ea typeface="Inter"/>
                <a:cs typeface="Inter"/>
                <a:sym typeface="Inter"/>
              </a:rPr>
              <a:t>Schiesser, W. E. (2013). Partial Differential Equation Analysis in Biomedical Engineering. Cambridge University Press.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832" y="1662689"/>
            <a:ext cx="16731710" cy="7872641"/>
            <a:chOff x="0" y="0"/>
            <a:chExt cx="5832404" cy="2744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19374" y="3321538"/>
            <a:ext cx="9017271" cy="1999646"/>
          </a:xfrm>
          <a:custGeom>
            <a:avLst/>
            <a:gdLst/>
            <a:ahLst/>
            <a:cxnLst/>
            <a:rect r="r" b="b" t="t" l="l"/>
            <a:pathLst>
              <a:path h="1999646" w="9017271">
                <a:moveTo>
                  <a:pt x="0" y="0"/>
                </a:moveTo>
                <a:lnTo>
                  <a:pt x="9017271" y="0"/>
                </a:lnTo>
                <a:lnTo>
                  <a:pt x="9017271" y="1999646"/>
                </a:lnTo>
                <a:lnTo>
                  <a:pt x="0" y="1999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3943" y="2140438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PDE</a:t>
            </a: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for Acid-Mediated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Tumor Growth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2240" y="4988311"/>
            <a:ext cx="9818442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</a:pP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Describes how healthy cells grow and die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term: Represents the </a:t>
            </a: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growth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normal cells, limited by a carrying capacity Kn​.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 term: a death term due to acid-induced damage from tumor-released H⁺ ions.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equation is </a:t>
            </a: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nonlinear 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due to the product of variables.</a:t>
            </a: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0481" y="3807011"/>
            <a:ext cx="54806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Normal</a:t>
            </a: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Cells Equation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832" y="1662689"/>
            <a:ext cx="16731710" cy="7872641"/>
            <a:chOff x="0" y="0"/>
            <a:chExt cx="5832404" cy="2744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057683" y="3481519"/>
            <a:ext cx="9201617" cy="1530529"/>
          </a:xfrm>
          <a:custGeom>
            <a:avLst/>
            <a:gdLst/>
            <a:ahLst/>
            <a:cxnLst/>
            <a:rect r="r" b="b" t="t" l="l"/>
            <a:pathLst>
              <a:path h="1530529" w="9201617">
                <a:moveTo>
                  <a:pt x="0" y="0"/>
                </a:moveTo>
                <a:lnTo>
                  <a:pt x="9201617" y="0"/>
                </a:lnTo>
                <a:lnTo>
                  <a:pt x="9201617" y="1530529"/>
                </a:lnTo>
                <a:lnTo>
                  <a:pt x="0" y="153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68463" y="5567577"/>
            <a:ext cx="4959380" cy="1372125"/>
          </a:xfrm>
          <a:custGeom>
            <a:avLst/>
            <a:gdLst/>
            <a:ahLst/>
            <a:cxnLst/>
            <a:rect r="r" b="b" t="t" l="l"/>
            <a:pathLst>
              <a:path h="1372125" w="4959380">
                <a:moveTo>
                  <a:pt x="0" y="0"/>
                </a:moveTo>
                <a:lnTo>
                  <a:pt x="4959380" y="0"/>
                </a:lnTo>
                <a:lnTo>
                  <a:pt x="4959380" y="1372126"/>
                </a:lnTo>
                <a:lnTo>
                  <a:pt x="0" y="137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20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3943" y="2041801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PDE</a:t>
            </a: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for Acid-Mediated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Tumor Growth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28028" y="5050068"/>
            <a:ext cx="9818442" cy="440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Describes how tumor cells grow and spread in tissue.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term: </a:t>
            </a: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 growth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limited by carrying capacity Kt​.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 term: Diffusion, with spreading influenced by local normal cell density D(Nn).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onlinear 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due to 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 logistic term and 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variabl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diffusi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0481" y="3807011"/>
            <a:ext cx="54806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Tumor </a:t>
            </a: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Cells Equation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8832" y="1662689"/>
            <a:ext cx="16731710" cy="7872641"/>
            <a:chOff x="0" y="0"/>
            <a:chExt cx="5832404" cy="2744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35128" y="3435838"/>
            <a:ext cx="8318485" cy="1617641"/>
          </a:xfrm>
          <a:custGeom>
            <a:avLst/>
            <a:gdLst/>
            <a:ahLst/>
            <a:cxnLst/>
            <a:rect r="r" b="b" t="t" l="l"/>
            <a:pathLst>
              <a:path h="1617641" w="8318485">
                <a:moveTo>
                  <a:pt x="0" y="0"/>
                </a:moveTo>
                <a:lnTo>
                  <a:pt x="8318486" y="0"/>
                </a:lnTo>
                <a:lnTo>
                  <a:pt x="8318486" y="1617641"/>
                </a:lnTo>
                <a:lnTo>
                  <a:pt x="0" y="1617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47" t="0" r="-505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0130" y="2062545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PDE</a:t>
            </a: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for Acid-Mediated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Tumor Growth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349256"/>
            <a:ext cx="9818442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Describes how acid is produced, removed, and spreads in tissue.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First term: Acid produced by tumor cells.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Second term: Natural decay or removal of acid.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Third term: Diffusion of acid through tissue.</a:t>
            </a:r>
          </a:p>
          <a:p>
            <a:pPr algn="l" marL="625761" indent="-312880" lvl="1">
              <a:lnSpc>
                <a:spcPts val="347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Appears linear in form, but part of a </a:t>
            </a:r>
            <a:r>
              <a:rPr lang="en-US" b="true" sz="28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nonlinear </a:t>
            </a:r>
            <a:r>
              <a:rPr lang="en-US" sz="28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 due to coupling.</a:t>
            </a: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0481" y="3807011"/>
            <a:ext cx="65093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Acid</a:t>
            </a:r>
            <a:r>
              <a:rPr lang="en-US" b="true" sz="31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Concentration Equation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930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6931" y="6380990"/>
            <a:ext cx="2186294" cy="804844"/>
          </a:xfrm>
          <a:custGeom>
            <a:avLst/>
            <a:gdLst/>
            <a:ahLst/>
            <a:cxnLst/>
            <a:rect r="r" b="b" t="t" l="l"/>
            <a:pathLst>
              <a:path h="804844" w="2186294">
                <a:moveTo>
                  <a:pt x="0" y="0"/>
                </a:moveTo>
                <a:lnTo>
                  <a:pt x="2186293" y="0"/>
                </a:lnTo>
                <a:lnTo>
                  <a:pt x="2186293" y="804844"/>
                </a:lnTo>
                <a:lnTo>
                  <a:pt x="0" y="804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0817" y="2041801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PDE</a:t>
            </a: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System for Acid-Mediated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 Tumor Growth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3691100"/>
            <a:ext cx="69005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Initial and</a:t>
            </a:r>
            <a:r>
              <a:rPr lang="en-US" b="true" sz="3299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Boundary Conditions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028" y="5016686"/>
            <a:ext cx="8442007" cy="419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8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Initial Conditions:</a:t>
            </a:r>
          </a:p>
          <a:p>
            <a:pPr algn="l">
              <a:lnSpc>
                <a:spcPts val="3478"/>
              </a:lnSpc>
            </a:pPr>
          </a:p>
          <a:p>
            <a:pPr algn="l" marL="582582" indent="-291291" lvl="1">
              <a:lnSpc>
                <a:spcPts val="3238"/>
              </a:lnSpc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Define starting values for all variables: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Nn(r,0)</a:t>
            </a: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Normal cells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Nt(r,0): Tumor cells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Ch(r,0): Acid concentration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</a:p>
          <a:p>
            <a:pPr algn="l" marL="582582" indent="-291291" lvl="1">
              <a:lnSpc>
                <a:spcPts val="3238"/>
              </a:lnSpc>
              <a:spcBef>
                <a:spcPct val="0"/>
              </a:spcBef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Smooth tanh-based profiles used for biological realism and numerical stability.</a:t>
            </a: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94687" y="4802210"/>
            <a:ext cx="8442007" cy="501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8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Boundary Conditions:</a:t>
            </a:r>
          </a:p>
          <a:p>
            <a:pPr algn="l">
              <a:lnSpc>
                <a:spcPts val="3478"/>
              </a:lnSpc>
            </a:pPr>
          </a:p>
          <a:p>
            <a:pPr algn="l" marL="582582" indent="-291291" lvl="1">
              <a:lnSpc>
                <a:spcPts val="3238"/>
              </a:lnSpc>
              <a:spcBef>
                <a:spcPct val="0"/>
              </a:spcBef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Homog</a:t>
            </a: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eneous Neumann (zero-flux) conditions</a:t>
            </a: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at r=0 and r=R: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</a:p>
          <a:p>
            <a:pPr algn="l">
              <a:lnSpc>
                <a:spcPts val="3238"/>
              </a:lnSpc>
              <a:spcBef>
                <a:spcPct val="0"/>
              </a:spcBef>
            </a:pPr>
          </a:p>
          <a:p>
            <a:pPr algn="l" marL="582582" indent="-291291" lvl="1">
              <a:lnSpc>
                <a:spcPts val="3238"/>
              </a:lnSpc>
              <a:spcBef>
                <a:spcPct val="0"/>
              </a:spcBef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no artificial flow of cells or acid across boundaries.</a:t>
            </a:r>
          </a:p>
          <a:p>
            <a:pPr algn="l" marL="582582" indent="-291291" lvl="1">
              <a:lnSpc>
                <a:spcPts val="3238"/>
              </a:lnSpc>
              <a:spcBef>
                <a:spcPct val="0"/>
              </a:spcBef>
              <a:buFont typeface="Arial"/>
              <a:buChar char="•"/>
            </a:pPr>
            <a:r>
              <a:rPr lang="en-US" sz="26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Preserve spherical symmetry of the model domain.</a:t>
            </a:r>
          </a:p>
          <a:p>
            <a:pPr algn="l">
              <a:lnSpc>
                <a:spcPts val="3238"/>
              </a:lnSpc>
              <a:spcBef>
                <a:spcPct val="0"/>
              </a:spcBef>
            </a:pPr>
          </a:p>
          <a:p>
            <a:pPr algn="l">
              <a:lnSpc>
                <a:spcPts val="3478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2869449" y="297012"/>
            <a:ext cx="1923312" cy="728357"/>
            <a:chOff x="0" y="0"/>
            <a:chExt cx="506551" cy="1918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6551" cy="191831"/>
            </a:xfrm>
            <a:custGeom>
              <a:avLst/>
              <a:gdLst/>
              <a:ahLst/>
              <a:cxnLst/>
              <a:rect r="r" b="b" t="t" l="l"/>
              <a:pathLst>
                <a:path h="191831" w="506551">
                  <a:moveTo>
                    <a:pt x="0" y="0"/>
                  </a:moveTo>
                  <a:lnTo>
                    <a:pt x="506551" y="0"/>
                  </a:lnTo>
                  <a:lnTo>
                    <a:pt x="506551" y="191831"/>
                  </a:lnTo>
                  <a:lnTo>
                    <a:pt x="0" y="191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506551" cy="20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B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451" y="9386270"/>
            <a:ext cx="6624724" cy="1457867"/>
            <a:chOff x="0" y="0"/>
            <a:chExt cx="1744783" cy="383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783" cy="383965"/>
            </a:xfrm>
            <a:custGeom>
              <a:avLst/>
              <a:gdLst/>
              <a:ahLst/>
              <a:cxnLst/>
              <a:rect r="r" b="b" t="t" l="l"/>
              <a:pathLst>
                <a:path h="383965" w="1744783">
                  <a:moveTo>
                    <a:pt x="0" y="0"/>
                  </a:moveTo>
                  <a:lnTo>
                    <a:pt x="1744783" y="0"/>
                  </a:lnTo>
                  <a:lnTo>
                    <a:pt x="1744783" y="383965"/>
                  </a:lnTo>
                  <a:lnTo>
                    <a:pt x="0" y="383965"/>
                  </a:lnTo>
                  <a:close/>
                </a:path>
              </a:pathLst>
            </a:custGeom>
            <a:solidFill>
              <a:srgbClr val="1F3F2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44783" cy="393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6847" y="1662689"/>
            <a:ext cx="16731710" cy="7872641"/>
            <a:chOff x="0" y="0"/>
            <a:chExt cx="5832404" cy="2744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32404" cy="2744276"/>
            </a:xfrm>
            <a:custGeom>
              <a:avLst/>
              <a:gdLst/>
              <a:ahLst/>
              <a:cxnLst/>
              <a:rect r="r" b="b" t="t" l="l"/>
              <a:pathLst>
                <a:path h="2744276" w="5832404">
                  <a:moveTo>
                    <a:pt x="17583" y="0"/>
                  </a:moveTo>
                  <a:lnTo>
                    <a:pt x="5814821" y="0"/>
                  </a:lnTo>
                  <a:cubicBezTo>
                    <a:pt x="5819485" y="0"/>
                    <a:pt x="5823957" y="1852"/>
                    <a:pt x="5827254" y="5150"/>
                  </a:cubicBezTo>
                  <a:cubicBezTo>
                    <a:pt x="5830552" y="8447"/>
                    <a:pt x="5832404" y="12920"/>
                    <a:pt x="5832404" y="17583"/>
                  </a:cubicBezTo>
                  <a:lnTo>
                    <a:pt x="5832404" y="2726693"/>
                  </a:lnTo>
                  <a:cubicBezTo>
                    <a:pt x="5832404" y="2731356"/>
                    <a:pt x="5830552" y="2735828"/>
                    <a:pt x="5827254" y="2739126"/>
                  </a:cubicBezTo>
                  <a:cubicBezTo>
                    <a:pt x="5823957" y="2742423"/>
                    <a:pt x="5819485" y="2744276"/>
                    <a:pt x="5814821" y="2744276"/>
                  </a:cubicBezTo>
                  <a:lnTo>
                    <a:pt x="17583" y="2744276"/>
                  </a:lnTo>
                  <a:cubicBezTo>
                    <a:pt x="12920" y="2744276"/>
                    <a:pt x="8447" y="2742423"/>
                    <a:pt x="5150" y="2739126"/>
                  </a:cubicBezTo>
                  <a:cubicBezTo>
                    <a:pt x="1852" y="2735828"/>
                    <a:pt x="0" y="2731356"/>
                    <a:pt x="0" y="2726693"/>
                  </a:cubicBezTo>
                  <a:lnTo>
                    <a:pt x="0" y="17583"/>
                  </a:lnTo>
                  <a:cubicBezTo>
                    <a:pt x="0" y="12920"/>
                    <a:pt x="1852" y="8447"/>
                    <a:pt x="5150" y="5150"/>
                  </a:cubicBezTo>
                  <a:cubicBezTo>
                    <a:pt x="8447" y="1852"/>
                    <a:pt x="12920" y="0"/>
                    <a:pt x="17583" y="0"/>
                  </a:cubicBezTo>
                  <a:close/>
                </a:path>
              </a:pathLst>
            </a:custGeom>
            <a:solidFill>
              <a:srgbClr val="FA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832404" cy="2772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270" y="899965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3"/>
                </a:lnTo>
                <a:lnTo>
                  <a:pt x="0" y="146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50879" y="8803873"/>
            <a:ext cx="554060" cy="1462913"/>
          </a:xfrm>
          <a:custGeom>
            <a:avLst/>
            <a:gdLst/>
            <a:ahLst/>
            <a:cxnLst/>
            <a:rect r="r" b="b" t="t" l="l"/>
            <a:pathLst>
              <a:path h="1462913" w="554060">
                <a:moveTo>
                  <a:pt x="0" y="0"/>
                </a:moveTo>
                <a:lnTo>
                  <a:pt x="554060" y="0"/>
                </a:lnTo>
                <a:lnTo>
                  <a:pt x="554060" y="1462914"/>
                </a:lnTo>
                <a:lnTo>
                  <a:pt x="0" y="146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0817" y="2041801"/>
            <a:ext cx="1660774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b="true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Method of line </a:t>
            </a:r>
          </a:p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b="true" sz="3769">
                <a:solidFill>
                  <a:srgbClr val="1F3F28"/>
                </a:solidFill>
                <a:latin typeface="Poppins Bold"/>
                <a:ea typeface="Poppins Bold"/>
                <a:cs typeface="Poppins Bold"/>
                <a:sym typeface="Poppins Bold"/>
              </a:rPr>
              <a:t>(MOL)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518061" y="1297186"/>
            <a:ext cx="1819696" cy="1796536"/>
          </a:xfrm>
          <a:custGeom>
            <a:avLst/>
            <a:gdLst/>
            <a:ahLst/>
            <a:cxnLst/>
            <a:rect r="r" b="b" t="t" l="l"/>
            <a:pathLst>
              <a:path h="1796536" w="1819696">
                <a:moveTo>
                  <a:pt x="1819696" y="1796536"/>
                </a:moveTo>
                <a:lnTo>
                  <a:pt x="0" y="1796536"/>
                </a:lnTo>
                <a:lnTo>
                  <a:pt x="0" y="0"/>
                </a:lnTo>
                <a:lnTo>
                  <a:pt x="1819696" y="0"/>
                </a:lnTo>
                <a:lnTo>
                  <a:pt x="1819696" y="17965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63238" y="3720129"/>
            <a:ext cx="3281209" cy="699991"/>
          </a:xfrm>
          <a:custGeom>
            <a:avLst/>
            <a:gdLst/>
            <a:ahLst/>
            <a:cxnLst/>
            <a:rect r="r" b="b" t="t" l="l"/>
            <a:pathLst>
              <a:path h="699991" w="3281209">
                <a:moveTo>
                  <a:pt x="0" y="0"/>
                </a:moveTo>
                <a:lnTo>
                  <a:pt x="3281209" y="0"/>
                </a:lnTo>
                <a:lnTo>
                  <a:pt x="3281209" y="699991"/>
                </a:lnTo>
                <a:lnTo>
                  <a:pt x="0" y="699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28356" y="8010551"/>
            <a:ext cx="5069060" cy="538588"/>
          </a:xfrm>
          <a:custGeom>
            <a:avLst/>
            <a:gdLst/>
            <a:ahLst/>
            <a:cxnLst/>
            <a:rect r="r" b="b" t="t" l="l"/>
            <a:pathLst>
              <a:path h="538588" w="5069060">
                <a:moveTo>
                  <a:pt x="0" y="0"/>
                </a:moveTo>
                <a:lnTo>
                  <a:pt x="5069060" y="0"/>
                </a:lnTo>
                <a:lnTo>
                  <a:pt x="5069060" y="538588"/>
                </a:lnTo>
                <a:lnTo>
                  <a:pt x="0" y="538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36302" y="5304461"/>
            <a:ext cx="1216290" cy="434110"/>
          </a:xfrm>
          <a:custGeom>
            <a:avLst/>
            <a:gdLst/>
            <a:ahLst/>
            <a:cxnLst/>
            <a:rect r="r" b="b" t="t" l="l"/>
            <a:pathLst>
              <a:path h="434110" w="1216290">
                <a:moveTo>
                  <a:pt x="0" y="0"/>
                </a:moveTo>
                <a:lnTo>
                  <a:pt x="1216290" y="0"/>
                </a:lnTo>
                <a:lnTo>
                  <a:pt x="1216290" y="434109"/>
                </a:lnTo>
                <a:lnTo>
                  <a:pt x="0" y="434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94860" y="5714219"/>
            <a:ext cx="259039" cy="374168"/>
          </a:xfrm>
          <a:custGeom>
            <a:avLst/>
            <a:gdLst/>
            <a:ahLst/>
            <a:cxnLst/>
            <a:rect r="r" b="b" t="t" l="l"/>
            <a:pathLst>
              <a:path h="374168" w="259039">
                <a:moveTo>
                  <a:pt x="0" y="0"/>
                </a:moveTo>
                <a:lnTo>
                  <a:pt x="259039" y="0"/>
                </a:lnTo>
                <a:lnTo>
                  <a:pt x="259039" y="374167"/>
                </a:lnTo>
                <a:lnTo>
                  <a:pt x="0" y="374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37480" y="5721135"/>
            <a:ext cx="445391" cy="367252"/>
          </a:xfrm>
          <a:custGeom>
            <a:avLst/>
            <a:gdLst/>
            <a:ahLst/>
            <a:cxnLst/>
            <a:rect r="r" b="b" t="t" l="l"/>
            <a:pathLst>
              <a:path h="367252" w="445391">
                <a:moveTo>
                  <a:pt x="0" y="0"/>
                </a:moveTo>
                <a:lnTo>
                  <a:pt x="445390" y="0"/>
                </a:lnTo>
                <a:lnTo>
                  <a:pt x="445390" y="367251"/>
                </a:lnTo>
                <a:lnTo>
                  <a:pt x="0" y="367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8940" y="3414287"/>
            <a:ext cx="7152750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914" indent="-300957" lvl="1">
              <a:lnSpc>
                <a:spcPts val="3345"/>
              </a:lnSpc>
              <a:spcBef>
                <a:spcPct val="0"/>
              </a:spcBef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method of lines replaces a PDE for the evolution in time of a function of x with an ODE system for a discrete (in space) approximation. The method of lines leads to the problem of solving (large) ODE systems.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3484" y="6619901"/>
            <a:ext cx="69737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967" indent="-246983" lvl="1">
              <a:lnSpc>
                <a:spcPts val="2745"/>
              </a:lnSpc>
              <a:spcBef>
                <a:spcPct val="0"/>
              </a:spcBef>
              <a:buAutoNum type="arabicPeriod" startAt="1"/>
            </a:pPr>
            <a:r>
              <a:rPr lang="en-US" b="true" sz="22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First, we discretize the  spatial domain using numerical approximation  (e.g, Centered Finite Difference)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4062" y="3575326"/>
            <a:ext cx="523494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  <a:spcBef>
                <a:spcPct val="0"/>
              </a:spcBef>
            </a:pPr>
            <a:r>
              <a:rPr lang="en-US" b="true" sz="22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System now is Transformed into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4062" y="4378101"/>
            <a:ext cx="7155450" cy="69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  <a:spcBef>
                <a:spcPct val="0"/>
              </a:spcBef>
            </a:pPr>
            <a:r>
              <a:rPr lang="en-US" b="true" sz="22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where A is the matrix representing the finite       difference approximation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4661" y="5294936"/>
            <a:ext cx="715545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  <a:spcBef>
                <a:spcPct val="0"/>
              </a:spcBef>
            </a:pPr>
            <a:r>
              <a:rPr lang="en-US" b="true" sz="22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solving the system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0614" y="5748095"/>
            <a:ext cx="71554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  <a:spcBef>
                <a:spcPct val="0"/>
              </a:spcBef>
            </a:pPr>
            <a:r>
              <a:rPr lang="en-US" b="true" sz="22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Where      is the          , system of ODEs that can be solved using  high-order ODE solvers like Runge-Kutta methods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288000" cy="1028700"/>
          </a:xfrm>
          <a:custGeom>
            <a:avLst/>
            <a:gdLst/>
            <a:ahLst/>
            <a:cxnLst/>
            <a:rect r="r" b="b" t="t" l="l"/>
            <a:pathLst>
              <a:path h="1028700" w="18288000">
                <a:moveTo>
                  <a:pt x="0" y="0"/>
                </a:moveTo>
                <a:lnTo>
                  <a:pt x="18288000" y="0"/>
                </a:lnTo>
                <a:lnTo>
                  <a:pt x="18288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762886" y="215760"/>
            <a:ext cx="1069820" cy="812940"/>
            <a:chOff x="0" y="0"/>
            <a:chExt cx="281763" cy="2141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1763" cy="214108"/>
            </a:xfrm>
            <a:custGeom>
              <a:avLst/>
              <a:gdLst/>
              <a:ahLst/>
              <a:cxnLst/>
              <a:rect r="r" b="b" t="t" l="l"/>
              <a:pathLst>
                <a:path h="214108" w="281763">
                  <a:moveTo>
                    <a:pt x="0" y="0"/>
                  </a:moveTo>
                  <a:lnTo>
                    <a:pt x="281763" y="0"/>
                  </a:lnTo>
                  <a:lnTo>
                    <a:pt x="281763" y="214108"/>
                  </a:lnTo>
                  <a:lnTo>
                    <a:pt x="0" y="214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FF6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81763" cy="2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DAGqoVrAb4U</dc:identifier>
  <dcterms:modified xsi:type="dcterms:W3CDTF">2011-08-01T06:04:30Z</dcterms:modified>
  <cp:revision>1</cp:revision>
  <dc:title>Black and Green Geometric Modern Civil Engineering Project Presentation</dc:title>
</cp:coreProperties>
</file>